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85"/>
  </p:notesMasterIdLst>
  <p:handoutMasterIdLst>
    <p:handoutMasterId r:id="rId86"/>
  </p:handoutMasterIdLst>
  <p:sldIdLst>
    <p:sldId id="269" r:id="rId5"/>
    <p:sldId id="258" r:id="rId6"/>
    <p:sldId id="324" r:id="rId7"/>
    <p:sldId id="299" r:id="rId8"/>
    <p:sldId id="301" r:id="rId9"/>
    <p:sldId id="302" r:id="rId10"/>
    <p:sldId id="300" r:id="rId11"/>
    <p:sldId id="297" r:id="rId12"/>
    <p:sldId id="298" r:id="rId13"/>
    <p:sldId id="295" r:id="rId14"/>
    <p:sldId id="303" r:id="rId15"/>
    <p:sldId id="304" r:id="rId16"/>
    <p:sldId id="305" r:id="rId17"/>
    <p:sldId id="306" r:id="rId18"/>
    <p:sldId id="307" r:id="rId19"/>
    <p:sldId id="308" r:id="rId20"/>
    <p:sldId id="309" r:id="rId21"/>
    <p:sldId id="310" r:id="rId22"/>
    <p:sldId id="311" r:id="rId23"/>
    <p:sldId id="312" r:id="rId24"/>
    <p:sldId id="313" r:id="rId25"/>
    <p:sldId id="314" r:id="rId26"/>
    <p:sldId id="315" r:id="rId27"/>
    <p:sldId id="316" r:id="rId28"/>
    <p:sldId id="317" r:id="rId29"/>
    <p:sldId id="318" r:id="rId30"/>
    <p:sldId id="259" r:id="rId31"/>
    <p:sldId id="292" r:id="rId32"/>
    <p:sldId id="319" r:id="rId33"/>
    <p:sldId id="320" r:id="rId34"/>
    <p:sldId id="321" r:id="rId35"/>
    <p:sldId id="322" r:id="rId36"/>
    <p:sldId id="323" r:id="rId37"/>
    <p:sldId id="325" r:id="rId38"/>
    <p:sldId id="326" r:id="rId39"/>
    <p:sldId id="327" r:id="rId40"/>
    <p:sldId id="328" r:id="rId41"/>
    <p:sldId id="329" r:id="rId42"/>
    <p:sldId id="330" r:id="rId43"/>
    <p:sldId id="331" r:id="rId44"/>
    <p:sldId id="332" r:id="rId45"/>
    <p:sldId id="333" r:id="rId46"/>
    <p:sldId id="334"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1" r:id="rId74"/>
    <p:sldId id="362" r:id="rId75"/>
    <p:sldId id="363" r:id="rId76"/>
    <p:sldId id="364" r:id="rId77"/>
    <p:sldId id="365" r:id="rId78"/>
    <p:sldId id="366" r:id="rId79"/>
    <p:sldId id="370" r:id="rId80"/>
    <p:sldId id="369" r:id="rId81"/>
    <p:sldId id="367" r:id="rId82"/>
    <p:sldId id="368" r:id="rId83"/>
    <p:sldId id="293"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9A4"/>
    <a:srgbClr val="E1D2E4"/>
    <a:srgbClr val="A679AF"/>
    <a:srgbClr val="F8CE85"/>
    <a:srgbClr val="E66677"/>
    <a:srgbClr val="9E71AC"/>
    <a:srgbClr val="E47E8D"/>
    <a:srgbClr val="A580B7"/>
    <a:srgbClr val="E30613"/>
    <a:srgbClr val="9AA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53" autoAdjust="0"/>
    <p:restoredTop sz="88427" autoAdjust="0"/>
  </p:normalViewPr>
  <p:slideViewPr>
    <p:cSldViewPr snapToGrid="0">
      <p:cViewPr varScale="1">
        <p:scale>
          <a:sx n="138" d="100"/>
          <a:sy n="138" d="100"/>
        </p:scale>
        <p:origin x="131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0" d="100"/>
          <a:sy n="90" d="100"/>
        </p:scale>
        <p:origin x="3376"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x-none" smtClean="0"/>
              <a:t>6/22/22</a:t>
            </a:fld>
            <a:endParaRPr lang="x-none"/>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x-none" smtClean="0"/>
              <a:t>‹#›</a:t>
            </a:fld>
            <a:endParaRPr lang="x-none"/>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6/22/22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example, a Linux virtual machine running a distribution of Linux as the guest operating system can exist on a host server that is running a non-Linux operating system, such as Windows. </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5</a:t>
            </a:fld>
            <a:endParaRPr lang="en-US"/>
          </a:p>
        </p:txBody>
      </p:sp>
    </p:spTree>
    <p:extLst>
      <p:ext uri="{BB962C8B-B14F-4D97-AF65-F5344CB8AC3E}">
        <p14:creationId xmlns:p14="http://schemas.microsoft.com/office/powerpoint/2010/main" val="1980909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is designed to scale horizontally—that is, it scales by deploying more instances. You can run several instances of </a:t>
            </a:r>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and balance traffic between those instances.</a:t>
            </a:r>
          </a:p>
          <a:p>
            <a:br>
              <a:rPr lang="en-GB" dirty="0"/>
            </a:b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45</a:t>
            </a:fld>
            <a:endParaRPr lang="en-US"/>
          </a:p>
        </p:txBody>
      </p:sp>
    </p:spTree>
    <p:extLst>
      <p:ext uri="{BB962C8B-B14F-4D97-AF65-F5344CB8AC3E}">
        <p14:creationId xmlns:p14="http://schemas.microsoft.com/office/powerpoint/2010/main" val="539308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API server can talk to almost every other component (except the container runtime, which is handled by the </a:t>
            </a:r>
            <a:r>
              <a:rPr lang="en-GB" sz="1200" b="0" i="0" kern="1200" dirty="0" err="1">
                <a:solidFill>
                  <a:schemeClr val="tx1"/>
                </a:solidFill>
                <a:effectLst/>
                <a:latin typeface="+mn-lt"/>
                <a:ea typeface="+mn-ea"/>
                <a:cs typeface="+mn-cs"/>
              </a:rPr>
              <a:t>kubelet</a:t>
            </a:r>
            <a:r>
              <a:rPr lang="en-GB" sz="1200" b="0" i="0" kern="1200" dirty="0">
                <a:solidFill>
                  <a:schemeClr val="tx1"/>
                </a:solidFill>
                <a:effectLst/>
                <a:latin typeface="+mn-lt"/>
                <a:ea typeface="+mn-ea"/>
                <a:cs typeface="+mn-cs"/>
              </a:rPr>
              <a:t>) and that it also serves to interact with end-users directly.</a:t>
            </a:r>
          </a:p>
          <a:p>
            <a:r>
              <a:rPr lang="en-GB" sz="1200" b="0" i="0" kern="1200" dirty="0">
                <a:solidFill>
                  <a:schemeClr val="tx1"/>
                </a:solidFill>
                <a:effectLst/>
                <a:latin typeface="+mn-lt"/>
                <a:ea typeface="+mn-ea"/>
                <a:cs typeface="+mn-cs"/>
              </a:rPr>
              <a:t>It turns out that there is no explicit connection among them – the controller manager doesn't talk to the scheduler, nor does the </a:t>
            </a:r>
            <a:r>
              <a:rPr lang="en-GB" sz="1200" b="0" i="0" kern="1200" dirty="0" err="1">
                <a:solidFill>
                  <a:schemeClr val="tx1"/>
                </a:solidFill>
                <a:effectLst/>
                <a:latin typeface="+mn-lt"/>
                <a:ea typeface="+mn-ea"/>
                <a:cs typeface="+mn-cs"/>
              </a:rPr>
              <a:t>kubelet</a:t>
            </a:r>
            <a:r>
              <a:rPr lang="en-GB" sz="1200" b="0" i="0" kern="1200" dirty="0">
                <a:solidFill>
                  <a:schemeClr val="tx1"/>
                </a:solidFill>
                <a:effectLst/>
                <a:latin typeface="+mn-lt"/>
                <a:ea typeface="+mn-ea"/>
                <a:cs typeface="+mn-cs"/>
              </a:rPr>
              <a:t> talk to </a:t>
            </a:r>
            <a:r>
              <a:rPr lang="en-GB" sz="1200" b="0" i="0" kern="1200" dirty="0" err="1">
                <a:solidFill>
                  <a:schemeClr val="tx1"/>
                </a:solidFill>
                <a:effectLst/>
                <a:latin typeface="+mn-lt"/>
                <a:ea typeface="+mn-ea"/>
                <a:cs typeface="+mn-cs"/>
              </a:rPr>
              <a:t>kube</a:t>
            </a:r>
            <a:r>
              <a:rPr lang="en-GB" sz="1200" b="0" i="0" kern="1200" dirty="0">
                <a:solidFill>
                  <a:schemeClr val="tx1"/>
                </a:solidFill>
                <a:effectLst/>
                <a:latin typeface="+mn-lt"/>
                <a:ea typeface="+mn-ea"/>
                <a:cs typeface="+mn-cs"/>
              </a:rPr>
              <a:t>-proxy.</a:t>
            </a:r>
          </a:p>
          <a:p>
            <a:r>
              <a:rPr lang="en-GB" sz="1200" b="0" i="0" kern="1200" dirty="0">
                <a:solidFill>
                  <a:schemeClr val="tx1"/>
                </a:solidFill>
                <a:effectLst/>
                <a:latin typeface="+mn-lt"/>
                <a:ea typeface="+mn-ea"/>
                <a:cs typeface="+mn-cs"/>
              </a:rPr>
              <a:t> they do need to work in coordination with each other to accomplish many functionalities, but they never directly talk to each other. Instead, they communicate implicitly via the API server.</a:t>
            </a:r>
          </a:p>
          <a:p>
            <a:r>
              <a:rPr lang="en-GB" sz="1200" b="0" i="0" kern="1200" dirty="0">
                <a:solidFill>
                  <a:schemeClr val="tx1"/>
                </a:solidFill>
                <a:effectLst/>
                <a:latin typeface="+mn-lt"/>
                <a:ea typeface="+mn-ea"/>
                <a:cs typeface="+mn-cs"/>
              </a:rPr>
              <a:t>More precisely, they communicate by watching, creating, updating, or deleting corresponding API objects. This is also known as the controller/operator pattern.</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49</a:t>
            </a:fld>
            <a:endParaRPr lang="en-US"/>
          </a:p>
        </p:txBody>
      </p:sp>
    </p:spTree>
    <p:extLst>
      <p:ext uri="{BB962C8B-B14F-4D97-AF65-F5344CB8AC3E}">
        <p14:creationId xmlns:p14="http://schemas.microsoft.com/office/powerpoint/2010/main" val="9752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example, a Pod might include both the container with your Node.js app as well as a different container that feeds the data to be published by the Node.js webserver. </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56</a:t>
            </a:fld>
            <a:endParaRPr lang="en-US"/>
          </a:p>
        </p:txBody>
      </p:sp>
    </p:spTree>
    <p:extLst>
      <p:ext uri="{BB962C8B-B14F-4D97-AF65-F5344CB8AC3E}">
        <p14:creationId xmlns:p14="http://schemas.microsoft.com/office/powerpoint/2010/main" val="1837820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another example, consider an image-processing backend with 3 replicas. Those replicas are exchangeable; the front-end system should not care about backend replicas or even if a Pod is lost and recreated.</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61</a:t>
            </a:fld>
            <a:endParaRPr lang="en-US"/>
          </a:p>
        </p:txBody>
      </p:sp>
    </p:spTree>
    <p:extLst>
      <p:ext uri="{BB962C8B-B14F-4D97-AF65-F5344CB8AC3E}">
        <p14:creationId xmlns:p14="http://schemas.microsoft.com/office/powerpoint/2010/main" val="305188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another example, consider an image-processing backend with 3 replicas. Those replicas are exchangeable; the front-end system should not care about backend replicas or even if a Pod is lost and recreated.</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62</a:t>
            </a:fld>
            <a:endParaRPr lang="en-US"/>
          </a:p>
        </p:txBody>
      </p:sp>
    </p:spTree>
    <p:extLst>
      <p:ext uri="{BB962C8B-B14F-4D97-AF65-F5344CB8AC3E}">
        <p14:creationId xmlns:p14="http://schemas.microsoft.com/office/powerpoint/2010/main" val="4275932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another example, consider an image-processing backend with 3 replicas. Those replicas are exchangeable; the front-end system should not care about backend replicas or even if a Pod is lost and recreated.</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63</a:t>
            </a:fld>
            <a:endParaRPr lang="en-US"/>
          </a:p>
        </p:txBody>
      </p:sp>
    </p:spTree>
    <p:extLst>
      <p:ext uri="{BB962C8B-B14F-4D97-AF65-F5344CB8AC3E}">
        <p14:creationId xmlns:p14="http://schemas.microsoft.com/office/powerpoint/2010/main" val="241698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example, a Linux virtual machine running a distribution of Linux as the guest operating system can exist on a host server that is running a non-Linux operating system, such as Windows. </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6</a:t>
            </a:fld>
            <a:endParaRPr lang="en-US"/>
          </a:p>
        </p:txBody>
      </p:sp>
    </p:spTree>
    <p:extLst>
      <p:ext uri="{BB962C8B-B14F-4D97-AF65-F5344CB8AC3E}">
        <p14:creationId xmlns:p14="http://schemas.microsoft.com/office/powerpoint/2010/main" val="2303938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It's worth mentioning that we put Docker beside the containers instead of between the containers and the host OS. That's because, technically, it's not necessary to have Docker Engine hosting those containers.</a:t>
            </a:r>
          </a:p>
          <a:p>
            <a:r>
              <a:rPr lang="en-GB" sz="1200" b="0" i="0" kern="1200" dirty="0">
                <a:solidFill>
                  <a:schemeClr val="tx1"/>
                </a:solidFill>
                <a:effectLst/>
                <a:latin typeface="+mn-lt"/>
                <a:ea typeface="+mn-ea"/>
                <a:cs typeface="+mn-cs"/>
              </a:rPr>
              <a:t>Docker Engine plays more of a manager role to manage the life cycle of the containers.</a:t>
            </a:r>
          </a:p>
          <a:p>
            <a:r>
              <a:rPr lang="en-GB" sz="1200" b="0" i="0" kern="1200" dirty="0">
                <a:solidFill>
                  <a:schemeClr val="tx1"/>
                </a:solidFill>
                <a:effectLst/>
                <a:latin typeface="+mn-lt"/>
                <a:ea typeface="+mn-ea"/>
                <a:cs typeface="+mn-cs"/>
              </a:rPr>
              <a:t>It is also inappropriate to liken Docker Engine to the hypervisor because once a container is up and running, we don't need an extra layer to "translate" the application operations to be understandable by the host OS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8</a:t>
            </a:fld>
            <a:endParaRPr lang="en-US"/>
          </a:p>
        </p:txBody>
      </p:sp>
    </p:spTree>
    <p:extLst>
      <p:ext uri="{BB962C8B-B14F-4D97-AF65-F5344CB8AC3E}">
        <p14:creationId xmlns:p14="http://schemas.microsoft.com/office/powerpoint/2010/main" val="3096049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example, two processes are able to view the files in the same folder, and also interact through the </a:t>
            </a:r>
            <a:r>
              <a:rPr lang="en-GB" sz="1200" b="1" i="0" kern="1200" dirty="0">
                <a:solidFill>
                  <a:schemeClr val="tx1"/>
                </a:solidFill>
                <a:effectLst/>
                <a:latin typeface="+mn-lt"/>
                <a:ea typeface="+mn-ea"/>
                <a:cs typeface="+mn-cs"/>
              </a:rPr>
              <a:t>localhost</a:t>
            </a:r>
            <a:r>
              <a:rPr lang="en-GB" sz="1200" b="0" i="0" kern="1200" dirty="0">
                <a:solidFill>
                  <a:schemeClr val="tx1"/>
                </a:solidFill>
                <a:effectLst/>
                <a:latin typeface="+mn-lt"/>
                <a:ea typeface="+mn-ea"/>
                <a:cs typeface="+mn-cs"/>
              </a:rPr>
              <a:t> network. This sounds pretty straightforward, but technically it's all credited to the </a:t>
            </a:r>
            <a:r>
              <a:rPr lang="en-GB" sz="1200" b="1" i="0" kern="1200" dirty="0">
                <a:solidFill>
                  <a:schemeClr val="tx1"/>
                </a:solidFill>
                <a:effectLst/>
                <a:latin typeface="+mn-lt"/>
                <a:ea typeface="+mn-ea"/>
                <a:cs typeface="+mn-cs"/>
              </a:rPr>
              <a:t>root</a:t>
            </a:r>
            <a:r>
              <a:rPr lang="en-GB" sz="1200" b="0" i="0" kern="1200" dirty="0">
                <a:solidFill>
                  <a:schemeClr val="tx1"/>
                </a:solidFill>
                <a:effectLst/>
                <a:latin typeface="+mn-lt"/>
                <a:ea typeface="+mn-ea"/>
                <a:cs typeface="+mn-cs"/>
              </a:rPr>
              <a:t> namespace, which connects all the processes.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14</a:t>
            </a:fld>
            <a:endParaRPr lang="en-US"/>
          </a:p>
        </p:txBody>
      </p:sp>
    </p:spTree>
    <p:extLst>
      <p:ext uri="{BB962C8B-B14F-4D97-AF65-F5344CB8AC3E}">
        <p14:creationId xmlns:p14="http://schemas.microsoft.com/office/powerpoint/2010/main" val="63002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For example, if all containers supporting a service are allocated to the same physical machine, and that machine happens to fail, the service will experience a period of outage regardless of how many replicas of the containers you had deployed.</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21</a:t>
            </a:fld>
            <a:endParaRPr lang="en-US"/>
          </a:p>
        </p:txBody>
      </p:sp>
    </p:spTree>
    <p:extLst>
      <p:ext uri="{BB962C8B-B14F-4D97-AF65-F5344CB8AC3E}">
        <p14:creationId xmlns:p14="http://schemas.microsoft.com/office/powerpoint/2010/main" val="3466045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Concise Kubernetes core: </a:t>
            </a:r>
            <a:r>
              <a:rPr lang="en-GB" sz="1200" b="1" i="0" kern="1200" dirty="0" err="1">
                <a:solidFill>
                  <a:schemeClr val="tx1"/>
                </a:solidFill>
                <a:effectLst/>
                <a:latin typeface="+mn-lt"/>
                <a:ea typeface="+mn-ea"/>
                <a:cs typeface="+mn-cs"/>
              </a:rPr>
              <a:t>Xúc</a:t>
            </a:r>
            <a:r>
              <a:rPr lang="en-GB" sz="1200" b="1" i="0" kern="1200" dirty="0">
                <a:solidFill>
                  <a:schemeClr val="tx1"/>
                </a:solidFill>
                <a:effectLst/>
                <a:latin typeface="+mn-lt"/>
                <a:ea typeface="+mn-ea"/>
                <a:cs typeface="+mn-cs"/>
              </a:rPr>
              <a:t> </a:t>
            </a:r>
            <a:r>
              <a:rPr lang="en-GB" sz="1200" b="1" i="0" kern="1200" dirty="0" err="1">
                <a:solidFill>
                  <a:schemeClr val="tx1"/>
                </a:solidFill>
                <a:effectLst/>
                <a:latin typeface="+mn-lt"/>
                <a:ea typeface="+mn-ea"/>
                <a:cs typeface="+mn-cs"/>
              </a:rPr>
              <a:t>tích</a:t>
            </a:r>
            <a:r>
              <a:rPr lang="en-GB" sz="1200" b="1" i="0" kern="1200" dirty="0">
                <a:solidFill>
                  <a:schemeClr val="tx1"/>
                </a:solidFill>
                <a:effectLst/>
                <a:latin typeface="+mn-lt"/>
                <a:ea typeface="+mn-ea"/>
                <a:cs typeface="+mn-cs"/>
              </a:rPr>
              <a:t> K8s core</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32</a:t>
            </a:fld>
            <a:endParaRPr lang="en-US"/>
          </a:p>
        </p:txBody>
      </p:sp>
    </p:spTree>
    <p:extLst>
      <p:ext uri="{BB962C8B-B14F-4D97-AF65-F5344CB8AC3E}">
        <p14:creationId xmlns:p14="http://schemas.microsoft.com/office/powerpoint/2010/main" val="3040851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Concise Kubernetes core: </a:t>
            </a:r>
            <a:r>
              <a:rPr lang="en-GB" sz="1200" b="1" i="0" kern="1200" dirty="0" err="1">
                <a:solidFill>
                  <a:schemeClr val="tx1"/>
                </a:solidFill>
                <a:effectLst/>
                <a:latin typeface="+mn-lt"/>
                <a:ea typeface="+mn-ea"/>
                <a:cs typeface="+mn-cs"/>
              </a:rPr>
              <a:t>Xúc</a:t>
            </a:r>
            <a:r>
              <a:rPr lang="en-GB" sz="1200" b="1" i="0" kern="1200" dirty="0">
                <a:solidFill>
                  <a:schemeClr val="tx1"/>
                </a:solidFill>
                <a:effectLst/>
                <a:latin typeface="+mn-lt"/>
                <a:ea typeface="+mn-ea"/>
                <a:cs typeface="+mn-cs"/>
              </a:rPr>
              <a:t> </a:t>
            </a:r>
            <a:r>
              <a:rPr lang="en-GB" sz="1200" b="1" i="0" kern="1200" dirty="0" err="1">
                <a:solidFill>
                  <a:schemeClr val="tx1"/>
                </a:solidFill>
                <a:effectLst/>
                <a:latin typeface="+mn-lt"/>
                <a:ea typeface="+mn-ea"/>
                <a:cs typeface="+mn-cs"/>
              </a:rPr>
              <a:t>tích</a:t>
            </a:r>
            <a:r>
              <a:rPr lang="en-GB" sz="1200" b="1" i="0" kern="1200" dirty="0">
                <a:solidFill>
                  <a:schemeClr val="tx1"/>
                </a:solidFill>
                <a:effectLst/>
                <a:latin typeface="+mn-lt"/>
                <a:ea typeface="+mn-ea"/>
                <a:cs typeface="+mn-cs"/>
              </a:rPr>
              <a:t> K8s core</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33</a:t>
            </a:fld>
            <a:endParaRPr lang="en-US"/>
          </a:p>
        </p:txBody>
      </p:sp>
    </p:spTree>
    <p:extLst>
      <p:ext uri="{BB962C8B-B14F-4D97-AF65-F5344CB8AC3E}">
        <p14:creationId xmlns:p14="http://schemas.microsoft.com/office/powerpoint/2010/main" val="3033104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is designed to scale horizontally—that is, it scales by deploying more instances. You can run several instances of </a:t>
            </a:r>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and balance traffic between those instances.</a:t>
            </a:r>
          </a:p>
          <a:p>
            <a:br>
              <a:rPr lang="en-GB" dirty="0"/>
            </a:b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43</a:t>
            </a:fld>
            <a:endParaRPr lang="en-US"/>
          </a:p>
        </p:txBody>
      </p:sp>
    </p:spTree>
    <p:extLst>
      <p:ext uri="{BB962C8B-B14F-4D97-AF65-F5344CB8AC3E}">
        <p14:creationId xmlns:p14="http://schemas.microsoft.com/office/powerpoint/2010/main" val="2769737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is designed to scale horizontally—that is, it scales by deploying more instances. You can run several instances of </a:t>
            </a:r>
            <a:r>
              <a:rPr lang="en-GB" sz="1200" b="0" i="0" kern="1200" dirty="0" err="1">
                <a:solidFill>
                  <a:schemeClr val="tx1"/>
                </a:solidFill>
                <a:effectLst/>
                <a:latin typeface="+mn-lt"/>
                <a:ea typeface="+mn-ea"/>
                <a:cs typeface="+mn-cs"/>
              </a:rPr>
              <a:t>kube-apiserver</a:t>
            </a:r>
            <a:r>
              <a:rPr lang="en-GB" sz="1200" b="0" i="0" kern="1200" dirty="0">
                <a:solidFill>
                  <a:schemeClr val="tx1"/>
                </a:solidFill>
                <a:effectLst/>
                <a:latin typeface="+mn-lt"/>
                <a:ea typeface="+mn-ea"/>
                <a:cs typeface="+mn-cs"/>
              </a:rPr>
              <a:t> and balance traffic between those instances.</a:t>
            </a:r>
          </a:p>
          <a:p>
            <a:br>
              <a:rPr lang="en-GB" dirty="0"/>
            </a:b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44</a:t>
            </a:fld>
            <a:endParaRPr lang="en-US"/>
          </a:p>
        </p:txBody>
      </p:sp>
    </p:spTree>
    <p:extLst>
      <p:ext uri="{BB962C8B-B14F-4D97-AF65-F5344CB8AC3E}">
        <p14:creationId xmlns:p14="http://schemas.microsoft.com/office/powerpoint/2010/main" val="856651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4149" y="1207625"/>
            <a:ext cx="3463079" cy="3319599"/>
          </a:xfrm>
          <a:prstGeom prst="rect">
            <a:avLst/>
          </a:prstGeom>
        </p:spPr>
      </p:pic>
    </p:spTree>
    <p:extLst>
      <p:ext uri="{BB962C8B-B14F-4D97-AF65-F5344CB8AC3E}">
        <p14:creationId xmlns:p14="http://schemas.microsoft.com/office/powerpoint/2010/main" val="9516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1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1800" b="1">
                <a:solidFill>
                  <a:schemeClr val="bg2"/>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18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1800" b="1">
                <a:solidFill>
                  <a:schemeClr val="bg2"/>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13" name="Rectangle 12">
            <a:extLst>
              <a:ext uri="{FF2B5EF4-FFF2-40B4-BE49-F238E27FC236}">
                <a16:creationId xmlns:a16="http://schemas.microsoft.com/office/drawing/2014/main" id="{A2C0D5BC-1D94-4A11-AEC5-748544C41F8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94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b"/>
          <a:lstStyle>
            <a:lvl1pPr marL="0" indent="0">
              <a:buNone/>
              <a:defRPr b="1">
                <a:solidFill>
                  <a:schemeClr val="bg2"/>
                </a:solidFill>
              </a:defRPr>
            </a:lvl1pPr>
          </a:lstStyle>
          <a:p>
            <a:pPr lvl="0"/>
            <a:r>
              <a:rPr lang="en-US" dirty="0"/>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b"/>
          <a:lstStyle>
            <a:lvl1pPr marL="0" indent="0">
              <a:buNone/>
              <a:defRPr b="1">
                <a:solidFill>
                  <a:schemeClr val="bg2"/>
                </a:solidFill>
              </a:defRPr>
            </a:lvl1pPr>
          </a:lstStyle>
          <a:p>
            <a:pPr lvl="0"/>
            <a:r>
              <a:rPr lang="en-US" dirty="0"/>
              <a:t>Sub-Heading Here</a:t>
            </a:r>
          </a:p>
        </p:txBody>
      </p:sp>
    </p:spTree>
    <p:extLst>
      <p:ext uri="{BB962C8B-B14F-4D97-AF65-F5344CB8AC3E}">
        <p14:creationId xmlns:p14="http://schemas.microsoft.com/office/powerpoint/2010/main" val="305033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509607"/>
            <a:ext cx="4760844" cy="423215"/>
          </a:xfrm>
        </p:spPr>
        <p:txBody>
          <a:bodyPr anchor="b">
            <a:normAutofit/>
          </a:bodyPr>
          <a:lstStyle>
            <a:lvl1pPr marL="0" indent="0">
              <a:buNone/>
              <a:defRPr sz="18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509607"/>
            <a:ext cx="4731026" cy="423215"/>
          </a:xfrm>
        </p:spPr>
        <p:txBody>
          <a:bodyPr anchor="b">
            <a:normAutofit/>
          </a:bodyPr>
          <a:lstStyle>
            <a:lvl1pPr marL="0" indent="0">
              <a:buNone/>
              <a:defRPr sz="1800" b="1">
                <a:solidFill>
                  <a:schemeClr val="bg2"/>
                </a:solidFill>
              </a:defRPr>
            </a:lvl1pPr>
          </a:lstStyle>
          <a:p>
            <a:pPr lvl="0"/>
            <a:r>
              <a:rPr lang="en-US" dirty="0"/>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21" name="Rectangle 20">
            <a:extLst>
              <a:ext uri="{FF2B5EF4-FFF2-40B4-BE49-F238E27FC236}">
                <a16:creationId xmlns:a16="http://schemas.microsoft.com/office/drawing/2014/main" id="{9A4DD68E-5C43-438C-99B5-C84D4AB40B4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b">
            <a:normAutofit/>
          </a:bodyPr>
          <a:lstStyle>
            <a:lvl1pPr marL="0" indent="0">
              <a:buNone/>
              <a:defRPr sz="1800" b="1">
                <a:solidFill>
                  <a:schemeClr val="bg2"/>
                </a:solidFill>
              </a:defRPr>
            </a:lvl1pPr>
          </a:lstStyle>
          <a:p>
            <a:pPr lvl="0"/>
            <a:r>
              <a:rPr lang="vi-VN" dirty="0"/>
              <a:t>Sub-Heading Here</a:t>
            </a:r>
            <a:endParaRPr lang="en-US" dirty="0"/>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b">
            <a:normAutofit/>
          </a:bodyPr>
          <a:lstStyle>
            <a:lvl1pPr marL="0" indent="0">
              <a:buNone/>
              <a:defRPr sz="1800" b="1">
                <a:solidFill>
                  <a:schemeClr val="bg2"/>
                </a:solidFill>
              </a:defRPr>
            </a:lvl1pPr>
          </a:lstStyle>
          <a:p>
            <a:pPr lvl="0"/>
            <a:r>
              <a:rPr lang="en-US" dirty="0"/>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2478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9" name="Text Placeholder 46"/>
          <p:cNvSpPr>
            <a:spLocks noGrp="1"/>
          </p:cNvSpPr>
          <p:nvPr>
            <p:ph type="body" sz="quarter" idx="17" hasCustomPrompt="1"/>
          </p:nvPr>
        </p:nvSpPr>
        <p:spPr>
          <a:xfrm>
            <a:off x="1034128"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3" name="Rectangle 42">
            <a:extLst>
              <a:ext uri="{FF2B5EF4-FFF2-40B4-BE49-F238E27FC236}">
                <a16:creationId xmlns:a16="http://schemas.microsoft.com/office/drawing/2014/main" id="{C8F67565-0EFD-454B-BE49-B0842BC414E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915438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096069"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5095865"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5096069" cy="485775"/>
          </a:xfrm>
        </p:spPr>
        <p:txBody>
          <a:bodyPr anchor="b"/>
          <a:lstStyle>
            <a:lvl1pPr marL="0" indent="0">
              <a:buNone/>
              <a:defRPr b="1">
                <a:solidFill>
                  <a:schemeClr val="bg2"/>
                </a:solidFill>
              </a:defRPr>
            </a:lvl1pPr>
          </a:lstStyle>
          <a:p>
            <a:pPr lvl="0"/>
            <a:r>
              <a:rPr lang="en-US" dirty="0"/>
              <a:t>Sub-Heading Here</a:t>
            </a:r>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59526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8598" y="1630770"/>
            <a:ext cx="4553802" cy="1300492"/>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960758"/>
            <a:ext cx="4553802" cy="270775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pic>
        <p:nvPicPr>
          <p:cNvPr id="9" name="Picture 8">
            <a:extLst>
              <a:ext uri="{FF2B5EF4-FFF2-40B4-BE49-F238E27FC236}">
                <a16:creationId xmlns:a16="http://schemas.microsoft.com/office/drawing/2014/main" id="{12821BDE-AA24-413D-A963-A2BDDDB338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291" y="1797971"/>
            <a:ext cx="6167672" cy="3419578"/>
          </a:xfrm>
          <a:prstGeom prst="rect">
            <a:avLst/>
          </a:prstGeom>
          <a:effectLst>
            <a:reflection blurRad="6350" stA="52000" endA="300" endPos="7000" dir="5400000" sy="-100000" algn="bl" rotWithShape="0"/>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262847" y="1933569"/>
            <a:ext cx="4384532" cy="2619731"/>
          </a:xfrm>
          <a:solidFill>
            <a:schemeClr val="bg1">
              <a:lumMod val="10000"/>
              <a:lumOff val="90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ACB7635-5DB8-46B9-8978-A02FE9042FD2}"/>
              </a:ext>
            </a:extLst>
          </p:cNvPr>
          <p:cNvSpPr/>
          <p:nvPr userDrawn="1"/>
        </p:nvSpPr>
        <p:spPr>
          <a:xfrm>
            <a:off x="2172438" y="6037711"/>
            <a:ext cx="361037" cy="361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F782A0-C239-4308-B681-8EC1238F3C72}"/>
              </a:ext>
            </a:extLst>
          </p:cNvPr>
          <p:cNvSpPr/>
          <p:nvPr userDrawn="1"/>
        </p:nvSpPr>
        <p:spPr>
          <a:xfrm>
            <a:off x="2054941" y="6169274"/>
            <a:ext cx="361037" cy="361037"/>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userDrawn="1"/>
        </p:nvSpPr>
        <p:spPr>
          <a:xfrm>
            <a:off x="6026689" y="562061"/>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userDrawn="1"/>
        </p:nvSpPr>
        <p:spPr>
          <a:xfrm>
            <a:off x="5807616" y="737813"/>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984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Without imagery">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userDrawn="1"/>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31" r="10531" b="28560"/>
          <a:stretch/>
        </p:blipFill>
        <p:spPr>
          <a:xfrm>
            <a:off x="1420574" y="-1"/>
            <a:ext cx="4526860" cy="6858001"/>
          </a:xfrm>
          <a:prstGeom prst="rect">
            <a:avLst/>
          </a:prstGeom>
          <a:effectLst/>
        </p:spPr>
      </p:pic>
      <p:sp>
        <p:nvSpPr>
          <p:cNvPr id="2" name="Title 1"/>
          <p:cNvSpPr>
            <a:spLocks noGrp="1"/>
          </p:cNvSpPr>
          <p:nvPr>
            <p:ph type="title" hasCustomPrompt="1"/>
          </p:nvPr>
        </p:nvSpPr>
        <p:spPr>
          <a:xfrm>
            <a:off x="6971071" y="1576691"/>
            <a:ext cx="4473678" cy="1286355"/>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6971071" y="2863046"/>
            <a:ext cx="4473678" cy="3187874"/>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GB"/>
              <a:t>Click icon to add picture</a:t>
            </a:r>
            <a:endParaRPr lang="en-US"/>
          </a:p>
        </p:txBody>
      </p:sp>
      <p:sp>
        <p:nvSpPr>
          <p:cNvPr id="16" name="Rectangle 15">
            <a:extLst>
              <a:ext uri="{FF2B5EF4-FFF2-40B4-BE49-F238E27FC236}">
                <a16:creationId xmlns:a16="http://schemas.microsoft.com/office/drawing/2014/main" id="{2CF949F2-2005-4B10-8FF6-7E8ABEFD4146}"/>
              </a:ext>
            </a:extLst>
          </p:cNvPr>
          <p:cNvSpPr/>
          <p:nvPr userDrawn="1"/>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472DDB-8542-4BA1-A526-2AC05F657683}"/>
              </a:ext>
            </a:extLst>
          </p:cNvPr>
          <p:cNvSpPr/>
          <p:nvPr userDrawn="1"/>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userDrawn="1"/>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userDrawn="1"/>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156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884792"/>
            <a:ext cx="3211082"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3211083" cy="485775"/>
          </a:xfrm>
        </p:spPr>
        <p:txBody>
          <a:bodyPr anchor="b"/>
          <a:lstStyle>
            <a:lvl1pPr marL="0" indent="0">
              <a:buNone/>
              <a:defRPr b="1">
                <a:solidFill>
                  <a:schemeClr val="bg2"/>
                </a:solidFill>
              </a:defRPr>
            </a:lvl1pPr>
          </a:lstStyle>
          <a:p>
            <a:pPr lvl="0"/>
            <a:r>
              <a:rPr lang="en-US" dirty="0"/>
              <a:t>Sub-Heading Here</a:t>
            </a:r>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399721"/>
            <a:ext cx="7194550" cy="47693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76144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tx1"/>
        </a:solidFill>
        <a:effectLst/>
      </p:bgPr>
    </p:bg>
    <p:spTree>
      <p:nvGrpSpPr>
        <p:cNvPr id="1" name=""/>
        <p:cNvGrpSpPr/>
        <p:nvPr/>
      </p:nvGrpSpPr>
      <p:grpSpPr>
        <a:xfrm>
          <a:off x="0" y="0"/>
          <a:ext cx="0" cy="0"/>
          <a:chOff x="0" y="0"/>
          <a:chExt cx="0" cy="0"/>
        </a:xfrm>
      </p:grpSpPr>
      <p:cxnSp>
        <p:nvCxnSpPr>
          <p:cNvPr id="14" name="Connector: Elbow 13">
            <a:extLst>
              <a:ext uri="{FF2B5EF4-FFF2-40B4-BE49-F238E27FC236}">
                <a16:creationId xmlns:a16="http://schemas.microsoft.com/office/drawing/2014/main" id="{85BA4593-43E1-4169-873F-755FA1B14840}"/>
              </a:ext>
            </a:extLst>
          </p:cNvPr>
          <p:cNvCxnSpPr>
            <a:cxnSpLocks/>
          </p:cNvCxnSpPr>
          <p:nvPr userDrawn="1"/>
        </p:nvCxnSpPr>
        <p:spPr>
          <a:xfrm flipV="1">
            <a:off x="-98323" y="2271252"/>
            <a:ext cx="12290323" cy="4277032"/>
          </a:xfrm>
          <a:prstGeom prst="bentConnector3">
            <a:avLst>
              <a:gd name="adj1" fmla="val 77280"/>
            </a:avLst>
          </a:prstGeom>
          <a:ln w="57150">
            <a:gradFill flip="none" rotWithShape="1">
              <a:gsLst>
                <a:gs pos="0">
                  <a:schemeClr val="accent2"/>
                </a:gs>
                <a:gs pos="86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596413"/>
            <a:ext cx="3497580" cy="2201694"/>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983459"/>
            <a:ext cx="3497263" cy="220273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596366"/>
            <a:ext cx="3497262" cy="2195954"/>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983459"/>
            <a:ext cx="3497262" cy="220273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9" name="Text Placeholder 5">
            <a:extLst>
              <a:ext uri="{FF2B5EF4-FFF2-40B4-BE49-F238E27FC236}">
                <a16:creationId xmlns:a16="http://schemas.microsoft.com/office/drawing/2014/main" id="{BE3945CE-01DD-E54E-A172-E204734C8996}"/>
              </a:ext>
            </a:extLst>
          </p:cNvPr>
          <p:cNvSpPr>
            <a:spLocks noGrp="1"/>
          </p:cNvSpPr>
          <p:nvPr>
            <p:ph type="body" sz="quarter" idx="11"/>
          </p:nvPr>
        </p:nvSpPr>
        <p:spPr>
          <a:xfrm>
            <a:off x="838404" y="1885497"/>
            <a:ext cx="3242106" cy="4300700"/>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10" name="Text Placeholder 3">
            <a:extLst>
              <a:ext uri="{FF2B5EF4-FFF2-40B4-BE49-F238E27FC236}">
                <a16:creationId xmlns:a16="http://schemas.microsoft.com/office/drawing/2014/main" id="{D49C85DB-E02B-4DE7-8BEC-502877A48FE7}"/>
              </a:ext>
            </a:extLst>
          </p:cNvPr>
          <p:cNvSpPr>
            <a:spLocks noGrp="1"/>
          </p:cNvSpPr>
          <p:nvPr>
            <p:ph type="body" sz="quarter" idx="12" hasCustomPrompt="1"/>
          </p:nvPr>
        </p:nvSpPr>
        <p:spPr>
          <a:xfrm>
            <a:off x="838200" y="1399721"/>
            <a:ext cx="3242107" cy="485775"/>
          </a:xfrm>
        </p:spPr>
        <p:txBody>
          <a:bodyPr anchor="b"/>
          <a:lstStyle>
            <a:lvl1pPr marL="0" indent="0">
              <a:buNone/>
              <a:defRPr b="1">
                <a:solidFill>
                  <a:schemeClr val="bg2"/>
                </a:solidFill>
              </a:defRPr>
            </a:lvl1pPr>
          </a:lstStyle>
          <a:p>
            <a:pPr lvl="0"/>
            <a:r>
              <a:rPr lang="en-US" dirty="0"/>
              <a:t>Sub-Heading Here</a:t>
            </a:r>
          </a:p>
        </p:txBody>
      </p:sp>
    </p:spTree>
    <p:extLst>
      <p:ext uri="{BB962C8B-B14F-4D97-AF65-F5344CB8AC3E}">
        <p14:creationId xmlns:p14="http://schemas.microsoft.com/office/powerpoint/2010/main" val="52613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9854056">
            <a:off x="6394346" y="1600811"/>
            <a:ext cx="5175940" cy="2864404"/>
          </a:xfrm>
          <a:prstGeom prst="rect">
            <a:avLst/>
          </a:prstGeom>
        </p:spPr>
      </p:pic>
    </p:spTree>
    <p:extLst>
      <p:ext uri="{BB962C8B-B14F-4D97-AF65-F5344CB8AC3E}">
        <p14:creationId xmlns:p14="http://schemas.microsoft.com/office/powerpoint/2010/main" val="3883060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Tree>
    <p:extLst>
      <p:ext uri="{BB962C8B-B14F-4D97-AF65-F5344CB8AC3E}">
        <p14:creationId xmlns:p14="http://schemas.microsoft.com/office/powerpoint/2010/main" val="153620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208870" y="1402473"/>
            <a:ext cx="3396342" cy="5455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902890" y="307769"/>
            <a:ext cx="1813314" cy="825343"/>
          </a:xfrm>
        </p:spPr>
        <p:txBody>
          <a:bodyPr anchor="ctr">
            <a:normAutofit/>
          </a:bodyPr>
          <a:lstStyle>
            <a:lvl1pPr marL="0" indent="0" algn="ctr">
              <a:buNone/>
              <a:defRPr sz="1800">
                <a:solidFill>
                  <a:schemeClr val="tx2"/>
                </a:solidFill>
              </a:defRPr>
            </a:lvl1pPr>
          </a:lstStyle>
          <a:p>
            <a:r>
              <a:rPr lang="x-none" dirty="0"/>
              <a:t>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dirty="0"/>
              <a:t>Enter </a:t>
            </a:r>
            <a:r>
              <a:rPr lang="en-US" dirty="0"/>
              <a:t>The Solution</a:t>
            </a:r>
            <a:endParaRPr lang="x-none"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dirty="0"/>
              <a:t>Enter </a:t>
            </a:r>
            <a:r>
              <a:rPr lang="en-US" dirty="0"/>
              <a:t>Results and Benefits</a:t>
            </a:r>
            <a:endParaRPr lang="x-none"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5"/>
            <a:ext cx="2529841" cy="1651907"/>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523330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0"/>
            <a:ext cx="1833278" cy="3794051"/>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391649" y="5841228"/>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391649" y="6177251"/>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653943" y="1500906"/>
            <a:ext cx="546945" cy="261610"/>
          </a:xfrm>
          <a:prstGeom prst="rect">
            <a:avLst/>
          </a:prstGeom>
          <a:noFill/>
        </p:spPr>
        <p:txBody>
          <a:bodyPr wrap="none" rtlCol="0">
            <a:spAutoFit/>
          </a:bodyPr>
          <a:lstStyle/>
          <a:p>
            <a:r>
              <a:rPr lang="x-none" sz="1100" b="0" dirty="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653943" y="2224968"/>
            <a:ext cx="591829" cy="261610"/>
          </a:xfrm>
          <a:prstGeom prst="rect">
            <a:avLst/>
          </a:prstGeom>
          <a:noFill/>
        </p:spPr>
        <p:txBody>
          <a:bodyPr wrap="none" rtlCol="0">
            <a:spAutoFit/>
          </a:bodyPr>
          <a:lstStyle/>
          <a:p>
            <a:r>
              <a:rPr lang="x-none" sz="1100" b="0" dirty="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640248" y="2964023"/>
            <a:ext cx="1140056" cy="261610"/>
          </a:xfrm>
          <a:prstGeom prst="rect">
            <a:avLst/>
          </a:prstGeom>
          <a:noFill/>
        </p:spPr>
        <p:txBody>
          <a:bodyPr wrap="none" rtlCol="0">
            <a:spAutoFit/>
          </a:bodyPr>
          <a:lstStyle/>
          <a:p>
            <a:r>
              <a:rPr lang="x-none" sz="1100" b="0" dirty="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653943" y="3681551"/>
            <a:ext cx="915635" cy="261610"/>
          </a:xfrm>
          <a:prstGeom prst="rect">
            <a:avLst/>
          </a:prstGeom>
          <a:noFill/>
        </p:spPr>
        <p:txBody>
          <a:bodyPr wrap="none" rtlCol="0">
            <a:spAutoFit/>
          </a:bodyPr>
          <a:lstStyle/>
          <a:p>
            <a:r>
              <a:rPr lang="x-none" sz="1100" b="0" dirty="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Tree>
    <p:extLst>
      <p:ext uri="{BB962C8B-B14F-4D97-AF65-F5344CB8AC3E}">
        <p14:creationId xmlns:p14="http://schemas.microsoft.com/office/powerpoint/2010/main" val="30095336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GB"/>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8" name="Rectangle 7">
            <a:extLst>
              <a:ext uri="{FF2B5EF4-FFF2-40B4-BE49-F238E27FC236}">
                <a16:creationId xmlns:a16="http://schemas.microsoft.com/office/drawing/2014/main" id="{2E2CA5CA-EB05-4770-BC73-E70080EED8E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Heading">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3731322" y="2188220"/>
            <a:ext cx="4729356" cy="1218454"/>
          </a:xfrm>
        </p:spPr>
        <p:txBody>
          <a:bodyPr anchor="ctr">
            <a:normAutofit/>
          </a:bodyPr>
          <a:lstStyle>
            <a:lvl1pPr marL="0" indent="0" algn="ctr">
              <a:buNone/>
              <a:defRPr sz="6600" b="1">
                <a:gradFill>
                  <a:gsLst>
                    <a:gs pos="70000">
                      <a:schemeClr val="accent1"/>
                    </a:gs>
                    <a:gs pos="0">
                      <a:schemeClr val="accent2"/>
                    </a:gs>
                  </a:gsLst>
                  <a:lin ang="0" scaled="0"/>
                </a:gradFill>
              </a:defRPr>
            </a:lvl1pPr>
          </a:lstStyle>
          <a:p>
            <a:pPr lvl="0"/>
            <a:r>
              <a:rPr lang="en-US" dirty="0"/>
              <a:t>Thank you</a:t>
            </a: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850" y="5744231"/>
            <a:ext cx="958337" cy="958337"/>
          </a:xfrm>
          <a:prstGeom prst="rect">
            <a:avLst/>
          </a:prstGeom>
        </p:spPr>
      </p:pic>
    </p:spTree>
    <p:extLst>
      <p:ext uri="{BB962C8B-B14F-4D97-AF65-F5344CB8AC3E}">
        <p14:creationId xmlns:p14="http://schemas.microsoft.com/office/powerpoint/2010/main" val="408598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5169" y="1740962"/>
            <a:ext cx="3641521" cy="3641521"/>
          </a:xfrm>
          <a:prstGeom prst="rect">
            <a:avLst/>
          </a:prstGeom>
        </p:spPr>
      </p:pic>
    </p:spTree>
    <p:extLst>
      <p:ext uri="{BB962C8B-B14F-4D97-AF65-F5344CB8AC3E}">
        <p14:creationId xmlns:p14="http://schemas.microsoft.com/office/powerpoint/2010/main" val="40801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20F4A54-B687-489F-931B-5A08FFD9795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093" t="9045" r="3415" b="19615"/>
          <a:stretch/>
        </p:blipFill>
        <p:spPr>
          <a:xfrm rot="21012443">
            <a:off x="7426428" y="2345244"/>
            <a:ext cx="3571540" cy="2980278"/>
          </a:xfrm>
          <a:prstGeom prst="rect">
            <a:avLst/>
          </a:prstGeom>
        </p:spPr>
      </p:pic>
    </p:spTree>
    <p:extLst>
      <p:ext uri="{BB962C8B-B14F-4D97-AF65-F5344CB8AC3E}">
        <p14:creationId xmlns:p14="http://schemas.microsoft.com/office/powerpoint/2010/main" val="293691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ble of content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userDrawn="1"/>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166580" y="2958558"/>
            <a:ext cx="2395959" cy="769441"/>
          </a:xfrm>
          <a:prstGeom prst="rect">
            <a:avLst/>
          </a:prstGeom>
          <a:noFill/>
        </p:spPr>
        <p:txBody>
          <a:bodyPr wrap="square" rtlCol="0">
            <a:spAutoFit/>
          </a:bodyPr>
          <a:lstStyle/>
          <a:p>
            <a:pPr algn="ctr"/>
            <a:r>
              <a:rPr lang="x-none" sz="4400" dirty="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p:txBody>
      </p:sp>
      <p:sp>
        <p:nvSpPr>
          <p:cNvPr id="6" name="Rectangle 5">
            <a:extLst>
              <a:ext uri="{FF2B5EF4-FFF2-40B4-BE49-F238E27FC236}">
                <a16:creationId xmlns:a16="http://schemas.microsoft.com/office/drawing/2014/main" id="{2E7F7DEC-028C-4F6E-9443-5DECF80AC70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3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Heading">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userDrawn="1"/>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dirty="0"/>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dirty="0"/>
              <a:t>01</a:t>
            </a:r>
          </a:p>
        </p:txBody>
      </p:sp>
      <p:sp>
        <p:nvSpPr>
          <p:cNvPr id="8" name="Rectangle 7">
            <a:extLst>
              <a:ext uri="{FF2B5EF4-FFF2-40B4-BE49-F238E27FC236}">
                <a16:creationId xmlns:a16="http://schemas.microsoft.com/office/drawing/2014/main" id="{C6BD603B-A376-4510-BAB6-474443CE991C}"/>
              </a:ext>
            </a:extLst>
          </p:cNvPr>
          <p:cNvSpPr/>
          <p:nvPr userDrawn="1"/>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userDrawn="1"/>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6982915" cy="485775"/>
          </a:xfrm>
        </p:spPr>
        <p:txBody>
          <a:bodyPr anchor="b"/>
          <a:lstStyle>
            <a:lvl1pPr marL="0" indent="0">
              <a:buNone/>
              <a:defRPr b="1">
                <a:solidFill>
                  <a:schemeClr val="bg2"/>
                </a:solidFill>
              </a:defRPr>
            </a:lvl1pPr>
          </a:lstStyle>
          <a:p>
            <a:pPr lvl="0"/>
            <a:r>
              <a:rPr lang="en-US" dirty="0"/>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userDrawn="1"/>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userDrawn="1"/>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userDrawn="1"/>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userDrawn="1"/>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userDrawn="1"/>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userDrawn="1"/>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userDrawn="1"/>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userDrawn="1"/>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GB"/>
              <a:t>Click icon to add picture</a:t>
            </a:r>
            <a:endParaRPr lang="en-US"/>
          </a:p>
        </p:txBody>
      </p:sp>
      <p:sp>
        <p:nvSpPr>
          <p:cNvPr id="13" name="Rectangle 12">
            <a:extLst>
              <a:ext uri="{FF2B5EF4-FFF2-40B4-BE49-F238E27FC236}">
                <a16:creationId xmlns:a16="http://schemas.microsoft.com/office/drawing/2014/main" id="{A5EE8406-5730-499B-AB8A-9174051D8886}"/>
              </a:ext>
            </a:extLst>
          </p:cNvPr>
          <p:cNvSpPr/>
          <p:nvPr userDrawn="1"/>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userDrawn="1"/>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userDrawn="1"/>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userDrawn="1"/>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1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bg1">
                    <a:lumMod val="50000"/>
                  </a:schemeClr>
                </a:solidFill>
              </a:rPr>
              <a:t>Xxth Month </a:t>
            </a:r>
            <a:r>
              <a:rPr lang="en-US"/>
              <a:t>Year</a:t>
            </a:r>
            <a:endParaRPr lang="en-US" dirty="0"/>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05430414"/>
      </p:ext>
    </p:extLst>
  </p:cSld>
  <p:clrMap bg1="dk1" tx1="lt1" bg2="dk2" tx2="lt2" accent1="accent1" accent2="accent2" accent3="accent3" accent4="accent4" accent5="accent5" accent6="accent6" hlink="hlink" folHlink="folHlink"/>
  <p:sldLayoutIdLst>
    <p:sldLayoutId id="2147483735" r:id="rId1"/>
    <p:sldLayoutId id="2147483737" r:id="rId2"/>
    <p:sldLayoutId id="2147483738" r:id="rId3"/>
    <p:sldLayoutId id="2147483747" r:id="rId4"/>
    <p:sldLayoutId id="2147483723" r:id="rId5"/>
    <p:sldLayoutId id="2147483724" r:id="rId6"/>
    <p:sldLayoutId id="2147483717" r:id="rId7"/>
    <p:sldLayoutId id="2147483726" r:id="rId8"/>
    <p:sldLayoutId id="2147483746" r:id="rId9"/>
    <p:sldLayoutId id="2147483743" r:id="rId10"/>
    <p:sldLayoutId id="2147483733" r:id="rId11"/>
    <p:sldLayoutId id="2147483731" r:id="rId12"/>
    <p:sldLayoutId id="2147483734" r:id="rId13"/>
    <p:sldLayoutId id="2147483741" r:id="rId14"/>
    <p:sldLayoutId id="2147483727" r:id="rId15"/>
    <p:sldLayoutId id="2147483744" r:id="rId16"/>
    <p:sldLayoutId id="2147483745" r:id="rId17"/>
    <p:sldLayoutId id="2147483730" r:id="rId18"/>
    <p:sldLayoutId id="2147483703" r:id="rId19"/>
    <p:sldLayoutId id="2147483742" r:id="rId20"/>
    <p:sldLayoutId id="2147483728" r:id="rId21"/>
    <p:sldLayoutId id="2147483692" r:id="rId22"/>
    <p:sldLayoutId id="2147483740" r:id="rId23"/>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kubernetes.io/vi/docs/tasks/tools/install-minikube/" TargetMode="External"/><Relationship Id="rId2" Type="http://schemas.openxmlformats.org/officeDocument/2006/relationships/hyperlink" Target="https://kubernetes.io/releases/download/"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hyperlink" Target="https://kubernetes.io/docs/concepts/architecture/nodes/" TargetMode="External"/><Relationship Id="rId1" Type="http://schemas.openxmlformats.org/officeDocument/2006/relationships/slideLayout" Target="../slideLayouts/slideLayout8.xml"/><Relationship Id="rId4" Type="http://schemas.openxmlformats.org/officeDocument/2006/relationships/hyperlink" Target="https://kubernetes.io/docs/reference/glossary/?all=true#term-control-plane"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kubernetes.io/docs/tasks/administer-cluster/configure-upgrade-etcd/#backing-up-an-etcd-cluster" TargetMode="External"/><Relationship Id="rId5" Type="http://schemas.openxmlformats.org/officeDocument/2006/relationships/hyperlink" Target="https://kubernetes.io/docs/reference/generated/kube-apiserver/" TargetMode="External"/><Relationship Id="rId4" Type="http://schemas.openxmlformats.org/officeDocument/2006/relationships/hyperlink" Target="https://kubernetes.io/docs/reference/glossary/?all=true#term-control-plane"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hyperlink" Target="https://kubernetes.io/docs/concepts/architecture/controller/" TargetMode="External"/><Relationship Id="rId4" Type="http://schemas.openxmlformats.org/officeDocument/2006/relationships/hyperlink" Target="https://kubernetes.io/docs/concepts/architecture/node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kubernetes.io/docs/reference/glossary/?all=true#term-control-plane"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cri-o.io/#what-is-cri-o" TargetMode="External"/><Relationship Id="rId3" Type="http://schemas.openxmlformats.org/officeDocument/2006/relationships/hyperlink" Target="https://kubernetes.io/docs/concepts/containers/" TargetMode="External"/><Relationship Id="rId7" Type="http://schemas.openxmlformats.org/officeDocument/2006/relationships/hyperlink" Target="https://containerd.io/docs/" TargetMode="External"/><Relationship Id="rId2" Type="http://schemas.openxmlformats.org/officeDocument/2006/relationships/hyperlink" Target="https://kubernetes.io/docs/concepts/architecture/nodes/" TargetMode="External"/><Relationship Id="rId1" Type="http://schemas.openxmlformats.org/officeDocument/2006/relationships/slideLayout" Target="../slideLayouts/slideLayout8.xml"/><Relationship Id="rId6" Type="http://schemas.openxmlformats.org/officeDocument/2006/relationships/hyperlink" Target="https://kubernetes.io/docs/reference/command-line-tools-reference/kube-proxy/" TargetMode="External"/><Relationship Id="rId5" Type="http://schemas.openxmlformats.org/officeDocument/2006/relationships/hyperlink" Target="https://kubernetes.io/docs/concepts/services-networking/service/" TargetMode="External"/><Relationship Id="rId4" Type="http://schemas.openxmlformats.org/officeDocument/2006/relationships/hyperlink" Target="https://kubernetes.io/docs/concepts/workloads/pods/" TargetMode="External"/><Relationship Id="rId9" Type="http://schemas.openxmlformats.org/officeDocument/2006/relationships/hyperlink" Target="https://github.com/kubernetes/community/blob/master/contributors/devel/sig-node/container-runtime-interface.md"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7" Type="http://schemas.openxmlformats.org/officeDocument/2006/relationships/hyperlink" Target="https://kubernetes.io/docs/concepts/cluster-administration/logging/" TargetMode="External"/><Relationship Id="rId2" Type="http://schemas.openxmlformats.org/officeDocument/2006/relationships/hyperlink" Target="https://kubernetes.io/docs/concepts/workloads/controllers/daemonset" TargetMode="External"/><Relationship Id="rId1" Type="http://schemas.openxmlformats.org/officeDocument/2006/relationships/slideLayout" Target="../slideLayouts/slideLayout8.xml"/><Relationship Id="rId6" Type="http://schemas.openxmlformats.org/officeDocument/2006/relationships/hyperlink" Target="https://kubernetes.io/docs/tasks/debug/debug-cluster/resource-usage-monitoring/" TargetMode="External"/><Relationship Id="rId5" Type="http://schemas.openxmlformats.org/officeDocument/2006/relationships/hyperlink" Target="https://kubernetes.io/docs/tasks/access-application-cluster/web-ui-dashboard/" TargetMode="External"/><Relationship Id="rId4" Type="http://schemas.openxmlformats.org/officeDocument/2006/relationships/hyperlink" Target="https://kubernetes.io/docs/concepts/services-networking/dns-pod-servi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hyperlink" Target="https://kubernetes.io/docs/concepts/workloads/pods/"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kubernetes.io/docs/concepts/configuration/overview/#general-configuration-tips" TargetMode="External"/><Relationship Id="rId5" Type="http://schemas.openxmlformats.org/officeDocument/2006/relationships/hyperlink" Target="https://kubernetes.io/docs/concepts/workloads/controllers/replicaset/" TargetMode="External"/><Relationship Id="rId4" Type="http://schemas.openxmlformats.org/officeDocument/2006/relationships/hyperlink" Target="https://kubernetes.io/docs/concepts/workloads/pods/pod-lifecycle/"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kubernetes.io/docs/concepts/overview/working-with-objects/labels"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hyperlink" Target="https://kubernetes.io/docs/concepts/workloads/controllers/deployment/" TargetMode="Externa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hyperlink" Target="https://docs.aws.amazon.com/eks/latest/userguide/eksctl.html" TargetMode="External"/><Relationship Id="rId2" Type="http://schemas.openxmlformats.org/officeDocument/2006/relationships/hyperlink" Target="https://docs.aws.amazon.com/eks/latest/userguide/install-kubectl.html" TargetMode="External"/><Relationship Id="rId1" Type="http://schemas.openxmlformats.org/officeDocument/2006/relationships/slideLayout" Target="../slideLayouts/slideLayout8.xml"/><Relationship Id="rId4" Type="http://schemas.openxmlformats.org/officeDocument/2006/relationships/hyperlink" Target="https://docs.aws.amazon.com/cli/latest/userguide/getting-started-install.html"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hyperlink" Target="https://console.aws.amazon.com/iam/"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hyperlink" Target="https://opencontainers.org/"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58425A3-D84D-40B8-B7FA-747D6CD87CD4}"/>
              </a:ext>
            </a:extLst>
          </p:cNvPr>
          <p:cNvSpPr>
            <a:spLocks noGrp="1"/>
          </p:cNvSpPr>
          <p:nvPr>
            <p:ph type="subTitle" idx="1"/>
          </p:nvPr>
        </p:nvSpPr>
        <p:spPr/>
        <p:txBody>
          <a:bodyPr>
            <a:normAutofit lnSpcReduction="10000"/>
          </a:bodyPr>
          <a:lstStyle/>
          <a:p>
            <a:r>
              <a:rPr lang="en-US" dirty="0"/>
              <a:t>06-2022</a:t>
            </a:r>
          </a:p>
        </p:txBody>
      </p:sp>
      <p:sp>
        <p:nvSpPr>
          <p:cNvPr id="3" name="Title 2">
            <a:extLst>
              <a:ext uri="{FF2B5EF4-FFF2-40B4-BE49-F238E27FC236}">
                <a16:creationId xmlns:a16="http://schemas.microsoft.com/office/drawing/2014/main" id="{F94FBA6D-70D4-4650-AD9B-B235B7C1AB65}"/>
              </a:ext>
            </a:extLst>
          </p:cNvPr>
          <p:cNvSpPr>
            <a:spLocks noGrp="1"/>
          </p:cNvSpPr>
          <p:nvPr>
            <p:ph type="ctrTitle"/>
          </p:nvPr>
        </p:nvSpPr>
        <p:spPr/>
        <p:txBody>
          <a:bodyPr/>
          <a:lstStyle/>
          <a:p>
            <a:r>
              <a:rPr lang="en-US" b="0" dirty="0"/>
              <a:t>Kubernetes Fundamental</a:t>
            </a:r>
            <a:endParaRPr lang="en-US" dirty="0"/>
          </a:p>
        </p:txBody>
      </p:sp>
      <p:sp>
        <p:nvSpPr>
          <p:cNvPr id="4" name="Text Placeholder 3">
            <a:extLst>
              <a:ext uri="{FF2B5EF4-FFF2-40B4-BE49-F238E27FC236}">
                <a16:creationId xmlns:a16="http://schemas.microsoft.com/office/drawing/2014/main" id="{74BD04D2-8832-4117-BA57-9DF5D5D4A058}"/>
              </a:ext>
            </a:extLst>
          </p:cNvPr>
          <p:cNvSpPr>
            <a:spLocks noGrp="1"/>
          </p:cNvSpPr>
          <p:nvPr>
            <p:ph type="body" sz="quarter" idx="11"/>
          </p:nvPr>
        </p:nvSpPr>
        <p:spPr/>
        <p:txBody>
          <a:bodyPr/>
          <a:lstStyle/>
          <a:p>
            <a:r>
              <a:rPr lang="en-US" dirty="0"/>
              <a:t>Minh Tran</a:t>
            </a:r>
          </a:p>
        </p:txBody>
      </p:sp>
    </p:spTree>
    <p:extLst>
      <p:ext uri="{BB962C8B-B14F-4D97-AF65-F5344CB8AC3E}">
        <p14:creationId xmlns:p14="http://schemas.microsoft.com/office/powerpoint/2010/main" val="16652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CBBBF9C8-902F-0164-269A-4389EAB179F2}"/>
              </a:ext>
            </a:extLst>
          </p:cNvPr>
          <p:cNvGraphicFramePr>
            <a:graphicFrameLocks noGrp="1"/>
          </p:cNvGraphicFramePr>
          <p:nvPr>
            <p:extLst>
              <p:ext uri="{D42A27DB-BD31-4B8C-83A1-F6EECF244321}">
                <p14:modId xmlns:p14="http://schemas.microsoft.com/office/powerpoint/2010/main" val="2257544993"/>
              </p:ext>
            </p:extLst>
          </p:nvPr>
        </p:nvGraphicFramePr>
        <p:xfrm>
          <a:off x="242760" y="214311"/>
          <a:ext cx="11692990" cy="6180297"/>
        </p:xfrm>
        <a:graphic>
          <a:graphicData uri="http://schemas.openxmlformats.org/drawingml/2006/table">
            <a:tbl>
              <a:tblPr firstRow="1" bandRow="1">
                <a:tableStyleId>{5C22544A-7EE6-4342-B048-85BDC9FD1C3A}</a:tableStyleId>
              </a:tblPr>
              <a:tblGrid>
                <a:gridCol w="5846495">
                  <a:extLst>
                    <a:ext uri="{9D8B030D-6E8A-4147-A177-3AD203B41FA5}">
                      <a16:colId xmlns:a16="http://schemas.microsoft.com/office/drawing/2014/main" val="2368645983"/>
                    </a:ext>
                  </a:extLst>
                </a:gridCol>
                <a:gridCol w="5846495">
                  <a:extLst>
                    <a:ext uri="{9D8B030D-6E8A-4147-A177-3AD203B41FA5}">
                      <a16:colId xmlns:a16="http://schemas.microsoft.com/office/drawing/2014/main" val="1578362714"/>
                    </a:ext>
                  </a:extLst>
                </a:gridCol>
              </a:tblGrid>
              <a:tr h="447333">
                <a:tc>
                  <a:txBody>
                    <a:bodyPr/>
                    <a:lstStyle/>
                    <a:p>
                      <a:r>
                        <a:rPr lang="en-US" dirty="0"/>
                        <a:t>Virtual Machines</a:t>
                      </a:r>
                    </a:p>
                  </a:txBody>
                  <a:tcPr/>
                </a:tc>
                <a:tc>
                  <a:txBody>
                    <a:bodyPr/>
                    <a:lstStyle/>
                    <a:p>
                      <a:r>
                        <a:rPr lang="en-US" dirty="0"/>
                        <a:t>Containers</a:t>
                      </a:r>
                    </a:p>
                  </a:txBody>
                  <a:tcPr/>
                </a:tc>
                <a:extLst>
                  <a:ext uri="{0D108BD9-81ED-4DB2-BD59-A6C34878D82A}">
                    <a16:rowId xmlns:a16="http://schemas.microsoft.com/office/drawing/2014/main" val="1543923867"/>
                  </a:ext>
                </a:extLst>
              </a:tr>
              <a:tr h="1952083">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654869796"/>
                  </a:ext>
                </a:extLst>
              </a:tr>
              <a:tr h="447333">
                <a:tc>
                  <a:txBody>
                    <a:bodyPr/>
                    <a:lstStyle/>
                    <a:p>
                      <a:r>
                        <a:rPr lang="en-US" dirty="0"/>
                        <a:t>Heavy on resource requirements</a:t>
                      </a:r>
                    </a:p>
                  </a:txBody>
                  <a:tcPr/>
                </a:tc>
                <a:tc>
                  <a:txBody>
                    <a:bodyPr/>
                    <a:lstStyle/>
                    <a:p>
                      <a:r>
                        <a:rPr lang="en-US" dirty="0"/>
                        <a:t>Light on resource requirements</a:t>
                      </a:r>
                    </a:p>
                  </a:txBody>
                  <a:tcPr/>
                </a:tc>
                <a:extLst>
                  <a:ext uri="{0D108BD9-81ED-4DB2-BD59-A6C34878D82A}">
                    <a16:rowId xmlns:a16="http://schemas.microsoft.com/office/drawing/2014/main" val="4282091493"/>
                  </a:ext>
                </a:extLst>
              </a:tr>
              <a:tr h="447333">
                <a:tc>
                  <a:txBody>
                    <a:bodyPr/>
                    <a:lstStyle/>
                    <a:p>
                      <a:r>
                        <a:rPr lang="en-US" dirty="0"/>
                        <a:t>Startup time in minutes</a:t>
                      </a:r>
                    </a:p>
                  </a:txBody>
                  <a:tcPr/>
                </a:tc>
                <a:tc>
                  <a:txBody>
                    <a:bodyPr/>
                    <a:lstStyle/>
                    <a:p>
                      <a:r>
                        <a:rPr lang="en-US" dirty="0"/>
                        <a:t>Startup time in milliseconds</a:t>
                      </a:r>
                    </a:p>
                  </a:txBody>
                  <a:tcPr/>
                </a:tc>
                <a:extLst>
                  <a:ext uri="{0D108BD9-81ED-4DB2-BD59-A6C34878D82A}">
                    <a16:rowId xmlns:a16="http://schemas.microsoft.com/office/drawing/2014/main" val="1604417740"/>
                  </a:ext>
                </a:extLst>
              </a:tr>
              <a:tr h="772108">
                <a:tc>
                  <a:txBody>
                    <a:bodyPr/>
                    <a:lstStyle/>
                    <a:p>
                      <a:r>
                        <a:rPr lang="en-US" dirty="0"/>
                        <a:t>Image is hard to make, reuse, and update</a:t>
                      </a:r>
                    </a:p>
                  </a:txBody>
                  <a:tcPr/>
                </a:tc>
                <a:tc>
                  <a:txBody>
                    <a:bodyPr/>
                    <a:lstStyle/>
                    <a:p>
                      <a:r>
                        <a:rPr lang="en-US" dirty="0"/>
                        <a:t>Image is easy to make, reuse, and update</a:t>
                      </a:r>
                    </a:p>
                  </a:txBody>
                  <a:tcPr/>
                </a:tc>
                <a:extLst>
                  <a:ext uri="{0D108BD9-81ED-4DB2-BD59-A6C34878D82A}">
                    <a16:rowId xmlns:a16="http://schemas.microsoft.com/office/drawing/2014/main" val="1143350115"/>
                  </a:ext>
                </a:extLst>
              </a:tr>
              <a:tr h="447333">
                <a:tc>
                  <a:txBody>
                    <a:bodyPr/>
                    <a:lstStyle/>
                    <a:p>
                      <a:r>
                        <a:rPr lang="en-US" dirty="0"/>
                        <a:t>Each VM runs its own OS</a:t>
                      </a:r>
                    </a:p>
                  </a:txBody>
                  <a:tcPr/>
                </a:tc>
                <a:tc>
                  <a:txBody>
                    <a:bodyPr/>
                    <a:lstStyle/>
                    <a:p>
                      <a:r>
                        <a:rPr lang="en-US" dirty="0"/>
                        <a:t>Containers share the host OS kernel</a:t>
                      </a:r>
                    </a:p>
                  </a:txBody>
                  <a:tcPr/>
                </a:tc>
                <a:extLst>
                  <a:ext uri="{0D108BD9-81ED-4DB2-BD59-A6C34878D82A}">
                    <a16:rowId xmlns:a16="http://schemas.microsoft.com/office/drawing/2014/main" val="583119521"/>
                  </a:ext>
                </a:extLst>
              </a:tr>
              <a:tr h="772108">
                <a:tc>
                  <a:txBody>
                    <a:bodyPr/>
                    <a:lstStyle/>
                    <a:p>
                      <a:r>
                        <a:rPr lang="en-US" dirty="0"/>
                        <a:t>Extra resource overhead due to the translation by the hypervisor</a:t>
                      </a:r>
                    </a:p>
                  </a:txBody>
                  <a:tcPr/>
                </a:tc>
                <a:tc>
                  <a:txBody>
                    <a:bodyPr/>
                    <a:lstStyle/>
                    <a:p>
                      <a:r>
                        <a:rPr lang="en-US" dirty="0"/>
                        <a:t>Almost-native performance</a:t>
                      </a:r>
                    </a:p>
                  </a:txBody>
                  <a:tcPr/>
                </a:tc>
                <a:extLst>
                  <a:ext uri="{0D108BD9-81ED-4DB2-BD59-A6C34878D82A}">
                    <a16:rowId xmlns:a16="http://schemas.microsoft.com/office/drawing/2014/main" val="804355914"/>
                  </a:ext>
                </a:extLst>
              </a:tr>
              <a:tr h="447333">
                <a:tc>
                  <a:txBody>
                    <a:bodyPr/>
                    <a:lstStyle/>
                    <a:p>
                      <a:r>
                        <a:rPr lang="en-US" dirty="0"/>
                        <a:t>Hardware-level virtualization</a:t>
                      </a:r>
                    </a:p>
                  </a:txBody>
                  <a:tcPr/>
                </a:tc>
                <a:tc>
                  <a:txBody>
                    <a:bodyPr/>
                    <a:lstStyle/>
                    <a:p>
                      <a:r>
                        <a:rPr lang="en-US" dirty="0"/>
                        <a:t>OS-level virtualization</a:t>
                      </a:r>
                    </a:p>
                  </a:txBody>
                  <a:tcPr/>
                </a:tc>
                <a:extLst>
                  <a:ext uri="{0D108BD9-81ED-4DB2-BD59-A6C34878D82A}">
                    <a16:rowId xmlns:a16="http://schemas.microsoft.com/office/drawing/2014/main" val="1886748947"/>
                  </a:ext>
                </a:extLst>
              </a:tr>
              <a:tr h="447333">
                <a:tc>
                  <a:txBody>
                    <a:bodyPr/>
                    <a:lstStyle/>
                    <a:p>
                      <a:r>
                        <a:rPr lang="en-US" dirty="0"/>
                        <a:t>Fully isolated</a:t>
                      </a:r>
                    </a:p>
                  </a:txBody>
                  <a:tcPr/>
                </a:tc>
                <a:tc>
                  <a:txBody>
                    <a:bodyPr/>
                    <a:lstStyle/>
                    <a:p>
                      <a:r>
                        <a:rPr lang="en-US" dirty="0"/>
                        <a:t>Process-level isolated</a:t>
                      </a:r>
                    </a:p>
                  </a:txBody>
                  <a:tcPr/>
                </a:tc>
                <a:extLst>
                  <a:ext uri="{0D108BD9-81ED-4DB2-BD59-A6C34878D82A}">
                    <a16:rowId xmlns:a16="http://schemas.microsoft.com/office/drawing/2014/main" val="2459841163"/>
                  </a:ext>
                </a:extLst>
              </a:tr>
            </a:tbl>
          </a:graphicData>
        </a:graphic>
      </p:graphicFrame>
      <p:pic>
        <p:nvPicPr>
          <p:cNvPr id="11" name="Picture 10">
            <a:extLst>
              <a:ext uri="{FF2B5EF4-FFF2-40B4-BE49-F238E27FC236}">
                <a16:creationId xmlns:a16="http://schemas.microsoft.com/office/drawing/2014/main" id="{BE19CA86-832F-80A1-82CB-1A04FC2E14A0}"/>
              </a:ext>
            </a:extLst>
          </p:cNvPr>
          <p:cNvPicPr>
            <a:picLocks noChangeAspect="1"/>
          </p:cNvPicPr>
          <p:nvPr/>
        </p:nvPicPr>
        <p:blipFill>
          <a:blip r:embed="rId2"/>
          <a:stretch>
            <a:fillRect/>
          </a:stretch>
        </p:blipFill>
        <p:spPr>
          <a:xfrm>
            <a:off x="6096001" y="665051"/>
            <a:ext cx="4057064" cy="1933982"/>
          </a:xfrm>
          <a:prstGeom prst="rect">
            <a:avLst/>
          </a:prstGeom>
        </p:spPr>
      </p:pic>
      <p:pic>
        <p:nvPicPr>
          <p:cNvPr id="12" name="Picture 11">
            <a:extLst>
              <a:ext uri="{FF2B5EF4-FFF2-40B4-BE49-F238E27FC236}">
                <a16:creationId xmlns:a16="http://schemas.microsoft.com/office/drawing/2014/main" id="{30CB56AE-6573-630D-7198-F0EA84956BE0}"/>
              </a:ext>
            </a:extLst>
          </p:cNvPr>
          <p:cNvPicPr>
            <a:picLocks noChangeAspect="1"/>
          </p:cNvPicPr>
          <p:nvPr/>
        </p:nvPicPr>
        <p:blipFill>
          <a:blip r:embed="rId3"/>
          <a:stretch>
            <a:fillRect/>
          </a:stretch>
        </p:blipFill>
        <p:spPr>
          <a:xfrm>
            <a:off x="256250" y="665051"/>
            <a:ext cx="2211821" cy="1933982"/>
          </a:xfrm>
          <a:prstGeom prst="rect">
            <a:avLst/>
          </a:prstGeom>
        </p:spPr>
      </p:pic>
    </p:spTree>
    <p:extLst>
      <p:ext uri="{BB962C8B-B14F-4D97-AF65-F5344CB8AC3E}">
        <p14:creationId xmlns:p14="http://schemas.microsoft.com/office/powerpoint/2010/main" val="140618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FA2E-7C75-719E-0BBB-48B423493BE9}"/>
              </a:ext>
            </a:extLst>
          </p:cNvPr>
          <p:cNvSpPr>
            <a:spLocks noGrp="1"/>
          </p:cNvSpPr>
          <p:nvPr>
            <p:ph type="title"/>
          </p:nvPr>
        </p:nvSpPr>
        <p:spPr/>
        <p:txBody>
          <a:bodyPr/>
          <a:lstStyle/>
          <a:p>
            <a:r>
              <a:rPr lang="en-US" dirty="0"/>
              <a:t>Container Orchestration</a:t>
            </a:r>
          </a:p>
        </p:txBody>
      </p:sp>
      <p:sp>
        <p:nvSpPr>
          <p:cNvPr id="3" name="Text Placeholder 2">
            <a:extLst>
              <a:ext uri="{FF2B5EF4-FFF2-40B4-BE49-F238E27FC236}">
                <a16:creationId xmlns:a16="http://schemas.microsoft.com/office/drawing/2014/main" id="{1347B40C-0507-F6D1-8244-2A865AAC6634}"/>
              </a:ext>
            </a:extLst>
          </p:cNvPr>
          <p:cNvSpPr>
            <a:spLocks noGrp="1"/>
          </p:cNvSpPr>
          <p:nvPr>
            <p:ph type="body" sz="quarter" idx="11"/>
          </p:nvPr>
        </p:nvSpPr>
        <p:spPr/>
        <p:txBody>
          <a:bodyPr/>
          <a:lstStyle/>
          <a:p>
            <a:r>
              <a:rPr lang="en-US" dirty="0"/>
              <a:t>After you have a container image stored in a registry somewhere, you need to run it to create a working application.</a:t>
            </a:r>
          </a:p>
          <a:p>
            <a:r>
              <a:rPr lang="en-US" dirty="0"/>
              <a:t>This is where a container orchestrator like Kubernetes comes in pictures.</a:t>
            </a:r>
          </a:p>
          <a:p>
            <a:r>
              <a:rPr lang="en-GB" dirty="0"/>
              <a:t>Kubernetes’ job is to take a group of machines that provide resources, like CPU, memory, and disk, and transform them into a container-oriented API that developers can use to deploy their containers.</a:t>
            </a:r>
          </a:p>
          <a:p>
            <a:r>
              <a:rPr lang="en-GB" dirty="0"/>
              <a:t>Container orchestration automates the deployment, management, scaling, and networking of containers.</a:t>
            </a:r>
          </a:p>
          <a:p>
            <a:r>
              <a:rPr lang="en-GB" dirty="0"/>
              <a:t>Container orchestration can be used in any environment where you use containers.</a:t>
            </a:r>
          </a:p>
          <a:p>
            <a:r>
              <a:rPr lang="en-GB" dirty="0"/>
              <a:t>Can help you to deploy the same application across different environments without needing to redesign it.</a:t>
            </a:r>
          </a:p>
          <a:p>
            <a:r>
              <a:rPr lang="en-GB" dirty="0"/>
              <a:t>Containers give your microservice-based apps an ideal application deployment unit and self-contained execution environment. </a:t>
            </a:r>
            <a:endParaRPr lang="en-US" dirty="0"/>
          </a:p>
        </p:txBody>
      </p:sp>
    </p:spTree>
    <p:extLst>
      <p:ext uri="{BB962C8B-B14F-4D97-AF65-F5344CB8AC3E}">
        <p14:creationId xmlns:p14="http://schemas.microsoft.com/office/powerpoint/2010/main" val="1335170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FA2E-7C75-719E-0BBB-48B423493BE9}"/>
              </a:ext>
            </a:extLst>
          </p:cNvPr>
          <p:cNvSpPr>
            <a:spLocks noGrp="1"/>
          </p:cNvSpPr>
          <p:nvPr>
            <p:ph type="title"/>
          </p:nvPr>
        </p:nvSpPr>
        <p:spPr/>
        <p:txBody>
          <a:bodyPr/>
          <a:lstStyle/>
          <a:p>
            <a:r>
              <a:rPr lang="en-US" dirty="0"/>
              <a:t>Container Orchestration (2)</a:t>
            </a:r>
          </a:p>
        </p:txBody>
      </p:sp>
      <p:sp>
        <p:nvSpPr>
          <p:cNvPr id="3" name="Text Placeholder 2">
            <a:extLst>
              <a:ext uri="{FF2B5EF4-FFF2-40B4-BE49-F238E27FC236}">
                <a16:creationId xmlns:a16="http://schemas.microsoft.com/office/drawing/2014/main" id="{1347B40C-0507-F6D1-8244-2A865AAC6634}"/>
              </a:ext>
            </a:extLst>
          </p:cNvPr>
          <p:cNvSpPr>
            <a:spLocks noGrp="1"/>
          </p:cNvSpPr>
          <p:nvPr>
            <p:ph type="body" sz="quarter" idx="11"/>
          </p:nvPr>
        </p:nvSpPr>
        <p:spPr/>
        <p:txBody>
          <a:bodyPr/>
          <a:lstStyle/>
          <a:p>
            <a:r>
              <a:rPr lang="en-US" dirty="0"/>
              <a:t>Use container orchestration to automate and manage tasks such as:</a:t>
            </a:r>
          </a:p>
          <a:p>
            <a:pPr lvl="1"/>
            <a:r>
              <a:rPr lang="en-GB" dirty="0"/>
              <a:t>Provisioning and deployment</a:t>
            </a:r>
          </a:p>
          <a:p>
            <a:pPr lvl="1"/>
            <a:r>
              <a:rPr lang="en-GB" dirty="0"/>
              <a:t>Configuration and scheduling </a:t>
            </a:r>
          </a:p>
          <a:p>
            <a:pPr lvl="1"/>
            <a:r>
              <a:rPr lang="en-GB" dirty="0"/>
              <a:t>Resource allocation</a:t>
            </a:r>
          </a:p>
          <a:p>
            <a:pPr lvl="1"/>
            <a:r>
              <a:rPr lang="en-GB" dirty="0"/>
              <a:t>Container availability </a:t>
            </a:r>
          </a:p>
          <a:p>
            <a:pPr lvl="1"/>
            <a:r>
              <a:rPr lang="en-GB" dirty="0"/>
              <a:t>Scaling or removing containers based on balancing workloads across your infrastructure</a:t>
            </a:r>
          </a:p>
          <a:p>
            <a:pPr lvl="1"/>
            <a:r>
              <a:rPr lang="en-GB" dirty="0"/>
              <a:t>Load balancing and traffic routing </a:t>
            </a:r>
          </a:p>
          <a:p>
            <a:pPr lvl="1"/>
            <a:r>
              <a:rPr lang="en-GB" dirty="0"/>
              <a:t>Monitoring container health</a:t>
            </a:r>
          </a:p>
          <a:p>
            <a:pPr lvl="1"/>
            <a:r>
              <a:rPr lang="en-GB" dirty="0"/>
              <a:t>Configuring applications based on the container in which they will run</a:t>
            </a:r>
          </a:p>
          <a:p>
            <a:pPr lvl="1"/>
            <a:r>
              <a:rPr lang="en-GB" dirty="0"/>
              <a:t>Keeping interactions between containers secure</a:t>
            </a:r>
          </a:p>
          <a:p>
            <a:r>
              <a:rPr lang="en-GB" dirty="0"/>
              <a:t>Container orchestration tools provide a framework for managing containers and microservices architecture at scale: Kubernetes, Docker Swarm, and Apache Mesos, etc.</a:t>
            </a:r>
          </a:p>
          <a:p>
            <a:r>
              <a:rPr lang="en-GB" dirty="0"/>
              <a:t>There are many container orchestration tools that can be used for container lifecycle management</a:t>
            </a:r>
            <a:endParaRPr lang="en-US" dirty="0"/>
          </a:p>
        </p:txBody>
      </p:sp>
    </p:spTree>
    <p:extLst>
      <p:ext uri="{BB962C8B-B14F-4D97-AF65-F5344CB8AC3E}">
        <p14:creationId xmlns:p14="http://schemas.microsoft.com/office/powerpoint/2010/main" val="863095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48D2B7-DC6C-EB2A-4501-41525101A791}"/>
              </a:ext>
            </a:extLst>
          </p:cNvPr>
          <p:cNvSpPr>
            <a:spLocks noGrp="1"/>
          </p:cNvSpPr>
          <p:nvPr>
            <p:ph type="body" sz="quarter" idx="15"/>
          </p:nvPr>
        </p:nvSpPr>
        <p:spPr/>
        <p:txBody>
          <a:bodyPr/>
          <a:lstStyle/>
          <a:p>
            <a:r>
              <a:rPr lang="en-US" dirty="0"/>
              <a:t>The Essence of Linux Container Technology</a:t>
            </a:r>
          </a:p>
        </p:txBody>
      </p:sp>
      <p:sp>
        <p:nvSpPr>
          <p:cNvPr id="5" name="Text Placeholder 4">
            <a:extLst>
              <a:ext uri="{FF2B5EF4-FFF2-40B4-BE49-F238E27FC236}">
                <a16:creationId xmlns:a16="http://schemas.microsoft.com/office/drawing/2014/main" id="{B106952D-E510-0FD6-6E8C-99263320198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192405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25A43B-D15D-E781-37CC-1562E114346C}"/>
              </a:ext>
            </a:extLst>
          </p:cNvPr>
          <p:cNvSpPr>
            <a:spLocks noGrp="1"/>
          </p:cNvSpPr>
          <p:nvPr>
            <p:ph type="title"/>
          </p:nvPr>
        </p:nvSpPr>
        <p:spPr/>
        <p:txBody>
          <a:bodyPr/>
          <a:lstStyle/>
          <a:p>
            <a:r>
              <a:rPr lang="en-US" dirty="0"/>
              <a:t>Namespace</a:t>
            </a:r>
          </a:p>
        </p:txBody>
      </p:sp>
      <p:sp>
        <p:nvSpPr>
          <p:cNvPr id="5" name="Text Placeholder 4">
            <a:extLst>
              <a:ext uri="{FF2B5EF4-FFF2-40B4-BE49-F238E27FC236}">
                <a16:creationId xmlns:a16="http://schemas.microsoft.com/office/drawing/2014/main" id="{D812DAAE-C4AE-C9FE-3190-AE6804AE6910}"/>
              </a:ext>
            </a:extLst>
          </p:cNvPr>
          <p:cNvSpPr>
            <a:spLocks noGrp="1"/>
          </p:cNvSpPr>
          <p:nvPr>
            <p:ph type="body" sz="quarter" idx="11"/>
          </p:nvPr>
        </p:nvSpPr>
        <p:spPr/>
        <p:txBody>
          <a:bodyPr>
            <a:normAutofit lnSpcReduction="10000"/>
          </a:bodyPr>
          <a:lstStyle/>
          <a:p>
            <a:r>
              <a:rPr lang="en-GB" dirty="0"/>
              <a:t>When a Linux system starts up, it creates a default namespace (the </a:t>
            </a:r>
            <a:r>
              <a:rPr lang="en-GB" b="1" dirty="0"/>
              <a:t>root</a:t>
            </a:r>
            <a:r>
              <a:rPr lang="en-GB" dirty="0"/>
              <a:t> namespace)</a:t>
            </a:r>
          </a:p>
          <a:p>
            <a:r>
              <a:rPr lang="en-GB" dirty="0"/>
              <a:t>Then, by default, the processes created later join the same namespace, and, hence, they can interact with each other boundlessly.</a:t>
            </a:r>
          </a:p>
          <a:p>
            <a:r>
              <a:rPr lang="en-GB" dirty="0"/>
              <a:t>Linux offers the namespace API to enable different processes being grouped into different namespaces so that only the processes that belong to the same namespace can be aware of each other. In other words, </a:t>
            </a:r>
            <a:r>
              <a:rPr lang="en-GB" b="1" dirty="0"/>
              <a:t>different groups of processes are isolated</a:t>
            </a:r>
            <a:r>
              <a:rPr lang="en-GB" dirty="0"/>
              <a:t>. This also explains why we mentioned earlier that the isolation of Docker is process-level.</a:t>
            </a:r>
          </a:p>
          <a:p>
            <a:r>
              <a:rPr lang="en-GB" dirty="0"/>
              <a:t>The following is a list of the types of namespaces supported in the Linux kernel:</a:t>
            </a:r>
          </a:p>
          <a:p>
            <a:pPr lvl="1"/>
            <a:r>
              <a:rPr lang="en-GB" dirty="0"/>
              <a:t>Mount namespaces</a:t>
            </a:r>
          </a:p>
          <a:p>
            <a:pPr lvl="1"/>
            <a:r>
              <a:rPr lang="en-GB" b="1" dirty="0"/>
              <a:t>PID</a:t>
            </a:r>
            <a:r>
              <a:rPr lang="en-GB" dirty="0"/>
              <a:t> (</a:t>
            </a:r>
            <a:r>
              <a:rPr lang="en-GB" b="1" dirty="0"/>
              <a:t>Process ID</a:t>
            </a:r>
            <a:r>
              <a:rPr lang="en-GB" dirty="0"/>
              <a:t>) namespaces</a:t>
            </a:r>
          </a:p>
          <a:p>
            <a:pPr lvl="1"/>
            <a:r>
              <a:rPr lang="en-GB" dirty="0"/>
              <a:t>Network namespaces</a:t>
            </a:r>
          </a:p>
          <a:p>
            <a:pPr lvl="1"/>
            <a:r>
              <a:rPr lang="en-GB" b="1" dirty="0"/>
              <a:t>IPC</a:t>
            </a:r>
            <a:r>
              <a:rPr lang="en-GB" dirty="0"/>
              <a:t> (</a:t>
            </a:r>
            <a:r>
              <a:rPr lang="en-GB" b="1" dirty="0"/>
              <a:t>Inter-Process Communication</a:t>
            </a:r>
            <a:r>
              <a:rPr lang="en-GB" dirty="0"/>
              <a:t>) namespaces</a:t>
            </a:r>
          </a:p>
          <a:p>
            <a:pPr lvl="1"/>
            <a:r>
              <a:rPr lang="en-GB" b="1" dirty="0"/>
              <a:t>UTS</a:t>
            </a:r>
            <a:r>
              <a:rPr lang="en-GB" dirty="0"/>
              <a:t> (</a:t>
            </a:r>
            <a:r>
              <a:rPr lang="en-GB" b="1" dirty="0"/>
              <a:t>Unix Time-sharing System</a:t>
            </a:r>
            <a:r>
              <a:rPr lang="en-GB" dirty="0"/>
              <a:t>) namespaces</a:t>
            </a:r>
          </a:p>
          <a:p>
            <a:pPr lvl="1"/>
            <a:r>
              <a:rPr lang="en-GB" dirty="0"/>
              <a:t>User namespaces (since Linux kernel 3.8)</a:t>
            </a:r>
          </a:p>
          <a:p>
            <a:pPr lvl="1"/>
            <a:r>
              <a:rPr lang="en-GB" dirty="0" err="1"/>
              <a:t>Cgroup</a:t>
            </a:r>
            <a:r>
              <a:rPr lang="en-GB" dirty="0"/>
              <a:t> namespaces (since Linux kernel 4.6)</a:t>
            </a:r>
          </a:p>
          <a:p>
            <a:pPr lvl="1"/>
            <a:r>
              <a:rPr lang="en-GB" dirty="0"/>
              <a:t>Time namespaces (to be implemented in a future version of the Linux kernel)</a:t>
            </a:r>
          </a:p>
          <a:p>
            <a:endParaRPr lang="en-US" dirty="0"/>
          </a:p>
        </p:txBody>
      </p:sp>
    </p:spTree>
    <p:extLst>
      <p:ext uri="{BB962C8B-B14F-4D97-AF65-F5344CB8AC3E}">
        <p14:creationId xmlns:p14="http://schemas.microsoft.com/office/powerpoint/2010/main" val="1218106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E295E-6D18-CD78-9D98-7CA447395199}"/>
              </a:ext>
            </a:extLst>
          </p:cNvPr>
          <p:cNvSpPr>
            <a:spLocks noGrp="1"/>
          </p:cNvSpPr>
          <p:nvPr>
            <p:ph type="title"/>
          </p:nvPr>
        </p:nvSpPr>
        <p:spPr/>
        <p:txBody>
          <a:bodyPr/>
          <a:lstStyle/>
          <a:p>
            <a:r>
              <a:rPr lang="en-US" dirty="0" err="1"/>
              <a:t>Cgroups</a:t>
            </a:r>
            <a:endParaRPr lang="en-US" dirty="0"/>
          </a:p>
        </p:txBody>
      </p:sp>
      <p:sp>
        <p:nvSpPr>
          <p:cNvPr id="3" name="Text Placeholder 2">
            <a:extLst>
              <a:ext uri="{FF2B5EF4-FFF2-40B4-BE49-F238E27FC236}">
                <a16:creationId xmlns:a16="http://schemas.microsoft.com/office/drawing/2014/main" id="{2C5F6F07-B386-AE05-E5D0-31D9E61C306B}"/>
              </a:ext>
            </a:extLst>
          </p:cNvPr>
          <p:cNvSpPr>
            <a:spLocks noGrp="1"/>
          </p:cNvSpPr>
          <p:nvPr>
            <p:ph type="body" sz="quarter" idx="11"/>
          </p:nvPr>
        </p:nvSpPr>
        <p:spPr/>
        <p:txBody>
          <a:bodyPr/>
          <a:lstStyle/>
          <a:p>
            <a:r>
              <a:rPr lang="en-GB" dirty="0"/>
              <a:t>By default, no matter which namespace a container joins, it can use all of the available resources of the host.</a:t>
            </a:r>
          </a:p>
          <a:p>
            <a:r>
              <a:rPr lang="en-GB" dirty="0"/>
              <a:t>That is, for sure, not what we want when we are running multiple containers on a system; otherwise, a few containers may hog the resources shared among all the containers.</a:t>
            </a:r>
          </a:p>
          <a:p>
            <a:r>
              <a:rPr lang="en-GB" dirty="0"/>
              <a:t>To address this, the </a:t>
            </a:r>
            <a:r>
              <a:rPr lang="en-GB" b="1" dirty="0" err="1"/>
              <a:t>cgroups</a:t>
            </a:r>
            <a:r>
              <a:rPr lang="en-GB" dirty="0"/>
              <a:t> (short for </a:t>
            </a:r>
            <a:r>
              <a:rPr lang="en-GB" b="1" dirty="0"/>
              <a:t>Control Groups</a:t>
            </a:r>
            <a:r>
              <a:rPr lang="en-GB" dirty="0"/>
              <a:t>) feature was introduced in Linux kernel version 2.6.24 onward to limit the resource usage of processes.</a:t>
            </a:r>
          </a:p>
          <a:p>
            <a:r>
              <a:rPr lang="en-GB" dirty="0"/>
              <a:t>Using this feature, a system administrator can control the most important resources, such as memory, CPU, disk space, and network bandwidth.</a:t>
            </a:r>
            <a:endParaRPr lang="en-US" dirty="0"/>
          </a:p>
        </p:txBody>
      </p:sp>
    </p:spTree>
    <p:extLst>
      <p:ext uri="{BB962C8B-B14F-4D97-AF65-F5344CB8AC3E}">
        <p14:creationId xmlns:p14="http://schemas.microsoft.com/office/powerpoint/2010/main" val="991540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5DC06-FE42-17C5-618A-6F34D23E24EB}"/>
              </a:ext>
            </a:extLst>
          </p:cNvPr>
          <p:cNvSpPr>
            <a:spLocks noGrp="1"/>
          </p:cNvSpPr>
          <p:nvPr>
            <p:ph type="title"/>
          </p:nvPr>
        </p:nvSpPr>
        <p:spPr/>
        <p:txBody>
          <a:bodyPr/>
          <a:lstStyle/>
          <a:p>
            <a:r>
              <a:rPr lang="en-US" dirty="0"/>
              <a:t>Containerization: The Mindset Change</a:t>
            </a:r>
          </a:p>
        </p:txBody>
      </p:sp>
      <p:sp>
        <p:nvSpPr>
          <p:cNvPr id="3" name="Text Placeholder 2">
            <a:extLst>
              <a:ext uri="{FF2B5EF4-FFF2-40B4-BE49-F238E27FC236}">
                <a16:creationId xmlns:a16="http://schemas.microsoft.com/office/drawing/2014/main" id="{97B63D6B-B5F2-3F26-4FC1-046150DB5B1E}"/>
              </a:ext>
            </a:extLst>
          </p:cNvPr>
          <p:cNvSpPr>
            <a:spLocks noGrp="1"/>
          </p:cNvSpPr>
          <p:nvPr>
            <p:ph type="body" sz="quarter" idx="11"/>
          </p:nvPr>
        </p:nvSpPr>
        <p:spPr/>
        <p:txBody>
          <a:bodyPr/>
          <a:lstStyle/>
          <a:p>
            <a:r>
              <a:rPr lang="en-GB" dirty="0"/>
              <a:t>Keeping the core idea of a container in mind can help you while migrating any VM-based applications to container-based ones.</a:t>
            </a:r>
          </a:p>
          <a:p>
            <a:r>
              <a:rPr lang="en-GB" dirty="0"/>
              <a:t>Basically, there are two patterns to deploy applications in containers</a:t>
            </a:r>
          </a:p>
          <a:p>
            <a:pPr lvl="1"/>
            <a:r>
              <a:rPr lang="en-GB" dirty="0"/>
              <a:t>Several Application in One Container</a:t>
            </a:r>
          </a:p>
          <a:p>
            <a:pPr lvl="2"/>
            <a:r>
              <a:rPr lang="en-GB" dirty="0"/>
              <a:t>This kind of implementation requires a supervisor application to launch and hold the container</a:t>
            </a:r>
          </a:p>
          <a:p>
            <a:pPr lvl="2"/>
            <a:r>
              <a:rPr lang="en-GB" dirty="0"/>
              <a:t>And then, we can put applications into the container as child processes of the supervisor.</a:t>
            </a:r>
          </a:p>
          <a:p>
            <a:pPr lvl="2"/>
            <a:r>
              <a:rPr lang="en-GB" dirty="0"/>
              <a:t>The supervisor has several variants:</a:t>
            </a:r>
          </a:p>
          <a:p>
            <a:pPr lvl="3"/>
            <a:r>
              <a:rPr lang="en-GB" dirty="0"/>
              <a:t>A customized wrapper script: This needs complicated scripting to control the failures of managed applications.</a:t>
            </a:r>
          </a:p>
          <a:p>
            <a:pPr lvl="3"/>
            <a:r>
              <a:rPr lang="en-GB" dirty="0"/>
              <a:t>A third-party tool such as </a:t>
            </a:r>
            <a:r>
              <a:rPr lang="en-GB" dirty="0" err="1"/>
              <a:t>supervisord</a:t>
            </a:r>
            <a:r>
              <a:rPr lang="en-GB" dirty="0"/>
              <a:t> or </a:t>
            </a:r>
            <a:r>
              <a:rPr lang="en-GB" dirty="0" err="1"/>
              <a:t>systemd</a:t>
            </a:r>
            <a:r>
              <a:rPr lang="en-GB" dirty="0"/>
              <a:t>: Upon application failures, the supervisor is responsible for getting it restarted.</a:t>
            </a:r>
          </a:p>
          <a:p>
            <a:pPr lvl="1"/>
            <a:r>
              <a:rPr lang="en-US" dirty="0"/>
              <a:t>One Application in One Container</a:t>
            </a:r>
          </a:p>
          <a:p>
            <a:pPr lvl="2"/>
            <a:r>
              <a:rPr lang="en-GB" dirty="0"/>
              <a:t>This kind of implementation does not require any supervisor as in the previous case. In fact, the life cycle of the application is tied to the life cycle of the container.</a:t>
            </a:r>
            <a:endParaRPr lang="en-US" dirty="0"/>
          </a:p>
        </p:txBody>
      </p:sp>
    </p:spTree>
    <p:extLst>
      <p:ext uri="{BB962C8B-B14F-4D97-AF65-F5344CB8AC3E}">
        <p14:creationId xmlns:p14="http://schemas.microsoft.com/office/powerpoint/2010/main" val="753920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C48D2B7-DC6C-EB2A-4501-41525101A791}"/>
              </a:ext>
            </a:extLst>
          </p:cNvPr>
          <p:cNvSpPr>
            <a:spLocks noGrp="1"/>
          </p:cNvSpPr>
          <p:nvPr>
            <p:ph type="body" sz="quarter" idx="15"/>
          </p:nvPr>
        </p:nvSpPr>
        <p:spPr/>
        <p:txBody>
          <a:bodyPr/>
          <a:lstStyle/>
          <a:p>
            <a:r>
              <a:rPr lang="en-US" dirty="0"/>
              <a:t>The Need for Container Orchestration</a:t>
            </a:r>
          </a:p>
        </p:txBody>
      </p:sp>
      <p:sp>
        <p:nvSpPr>
          <p:cNvPr id="5" name="Text Placeholder 4">
            <a:extLst>
              <a:ext uri="{FF2B5EF4-FFF2-40B4-BE49-F238E27FC236}">
                <a16:creationId xmlns:a16="http://schemas.microsoft.com/office/drawing/2014/main" id="{B106952D-E510-0FD6-6E8C-992633201988}"/>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112580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D7DE9F-EED3-855D-F28E-2F50AD942F10}"/>
              </a:ext>
            </a:extLst>
          </p:cNvPr>
          <p:cNvSpPr>
            <a:spLocks noGrp="1"/>
          </p:cNvSpPr>
          <p:nvPr>
            <p:ph type="title"/>
          </p:nvPr>
        </p:nvSpPr>
        <p:spPr/>
        <p:txBody>
          <a:bodyPr/>
          <a:lstStyle/>
          <a:p>
            <a:r>
              <a:rPr lang="en-US" dirty="0"/>
              <a:t>Focusing</a:t>
            </a:r>
          </a:p>
        </p:txBody>
      </p:sp>
      <p:sp>
        <p:nvSpPr>
          <p:cNvPr id="5" name="Text Placeholder 4">
            <a:extLst>
              <a:ext uri="{FF2B5EF4-FFF2-40B4-BE49-F238E27FC236}">
                <a16:creationId xmlns:a16="http://schemas.microsoft.com/office/drawing/2014/main" id="{40711758-AECD-4D97-07E1-99F69E1309A8}"/>
              </a:ext>
            </a:extLst>
          </p:cNvPr>
          <p:cNvSpPr>
            <a:spLocks noGrp="1"/>
          </p:cNvSpPr>
          <p:nvPr>
            <p:ph type="body" sz="quarter" idx="11"/>
          </p:nvPr>
        </p:nvSpPr>
        <p:spPr/>
        <p:txBody>
          <a:bodyPr/>
          <a:lstStyle/>
          <a:p>
            <a:r>
              <a:rPr lang="en-US" dirty="0"/>
              <a:t>Container Interactions</a:t>
            </a:r>
          </a:p>
          <a:p>
            <a:r>
              <a:rPr lang="en-US" dirty="0"/>
              <a:t>Network and Storage</a:t>
            </a:r>
          </a:p>
          <a:p>
            <a:r>
              <a:rPr lang="en-US" dirty="0"/>
              <a:t>Resource Management and Scheduling</a:t>
            </a:r>
          </a:p>
          <a:p>
            <a:r>
              <a:rPr lang="en-US" dirty="0"/>
              <a:t>Failover and Recovery</a:t>
            </a:r>
          </a:p>
          <a:p>
            <a:r>
              <a:rPr lang="en-US" dirty="0"/>
              <a:t>Scalability</a:t>
            </a:r>
          </a:p>
          <a:p>
            <a:r>
              <a:rPr lang="en-US" dirty="0"/>
              <a:t>Service Exposure</a:t>
            </a:r>
          </a:p>
          <a:p>
            <a:r>
              <a:rPr lang="en-US" dirty="0"/>
              <a:t>Delivery Pipeline</a:t>
            </a:r>
          </a:p>
          <a:p>
            <a:r>
              <a:rPr lang="en-US" dirty="0"/>
              <a:t>Orchestrator: Putting All the Things Together</a:t>
            </a:r>
          </a:p>
        </p:txBody>
      </p:sp>
    </p:spTree>
    <p:extLst>
      <p:ext uri="{BB962C8B-B14F-4D97-AF65-F5344CB8AC3E}">
        <p14:creationId xmlns:p14="http://schemas.microsoft.com/office/powerpoint/2010/main" val="3591262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US" dirty="0"/>
              <a:t>Container Interactions</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US"/>
              <a:t>Suppose that we are going to build a web app with a frontend container displaying information and accepting user requests, and a backend container serving as a datastore that interacts with the frontend container</a:t>
            </a:r>
          </a:p>
          <a:p>
            <a:pPr lvl="1"/>
            <a:r>
              <a:rPr lang="en-US" sz="1800" b="1"/>
              <a:t>The first challenge:</a:t>
            </a:r>
            <a:r>
              <a:rPr lang="en-US" sz="1800"/>
              <a:t> how to specify the address of the backend container to the frontend container</a:t>
            </a:r>
          </a:p>
          <a:p>
            <a:pPr lvl="2"/>
            <a:r>
              <a:rPr lang="en-US" sz="1800"/>
              <a:t>Not a good idea to hardcode the IP, as the container IP is not static</a:t>
            </a:r>
          </a:p>
          <a:p>
            <a:pPr lvl="2"/>
            <a:r>
              <a:rPr lang="en-GB" sz="1800"/>
              <a:t>In a distributed system, it is not uncommon for containers or machines to fail due to unexpected issues.</a:t>
            </a:r>
          </a:p>
          <a:p>
            <a:pPr lvl="2"/>
            <a:r>
              <a:rPr lang="en-GB" sz="1800"/>
              <a:t>So, the link between any two containers must be discoverable and effective across all the machines.</a:t>
            </a:r>
          </a:p>
          <a:p>
            <a:pPr lvl="1"/>
            <a:r>
              <a:rPr lang="en-GB" sz="1800" b="1"/>
              <a:t>The second challenge:</a:t>
            </a:r>
            <a:r>
              <a:rPr lang="en-GB" sz="1800"/>
              <a:t> The way to limit which containers can be visited by which kind of containers</a:t>
            </a:r>
            <a:endParaRPr lang="en-US" sz="1800"/>
          </a:p>
        </p:txBody>
      </p:sp>
      <p:pic>
        <p:nvPicPr>
          <p:cNvPr id="4" name="Picture 3">
            <a:extLst>
              <a:ext uri="{FF2B5EF4-FFF2-40B4-BE49-F238E27FC236}">
                <a16:creationId xmlns:a16="http://schemas.microsoft.com/office/drawing/2014/main" id="{0CA2B31A-0E61-254B-E6D4-442A02E9E683}"/>
              </a:ext>
            </a:extLst>
          </p:cNvPr>
          <p:cNvPicPr>
            <a:picLocks noChangeAspect="1"/>
          </p:cNvPicPr>
          <p:nvPr/>
        </p:nvPicPr>
        <p:blipFill>
          <a:blip r:embed="rId2"/>
          <a:stretch>
            <a:fillRect/>
          </a:stretch>
        </p:blipFill>
        <p:spPr>
          <a:xfrm>
            <a:off x="8019238" y="1736588"/>
            <a:ext cx="3091553" cy="3130687"/>
          </a:xfrm>
          <a:prstGeom prst="rect">
            <a:avLst/>
          </a:prstGeom>
          <a:noFill/>
        </p:spPr>
      </p:pic>
    </p:spTree>
    <p:extLst>
      <p:ext uri="{BB962C8B-B14F-4D97-AF65-F5344CB8AC3E}">
        <p14:creationId xmlns:p14="http://schemas.microsoft.com/office/powerpoint/2010/main" val="3126088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558704-037F-4FEA-AEEC-B05917B8050E}"/>
              </a:ext>
            </a:extLst>
          </p:cNvPr>
          <p:cNvSpPr>
            <a:spLocks noGrp="1"/>
          </p:cNvSpPr>
          <p:nvPr>
            <p:ph type="body" sz="quarter" idx="10"/>
          </p:nvPr>
        </p:nvSpPr>
        <p:spPr>
          <a:xfrm>
            <a:off x="5809284" y="1506893"/>
            <a:ext cx="5216136" cy="4903532"/>
          </a:xfrm>
        </p:spPr>
        <p:txBody>
          <a:bodyPr>
            <a:normAutofit/>
          </a:bodyPr>
          <a:lstStyle/>
          <a:p>
            <a:r>
              <a:rPr lang="en-US" dirty="0"/>
              <a:t>Introduction To Kubernetes And Container</a:t>
            </a:r>
          </a:p>
          <a:p>
            <a:pPr lvl="1"/>
            <a:r>
              <a:rPr lang="en-US" dirty="0"/>
              <a:t>Virtual Machines</a:t>
            </a:r>
          </a:p>
          <a:p>
            <a:pPr lvl="1"/>
            <a:r>
              <a:rPr lang="en-US" dirty="0"/>
              <a:t>Containers</a:t>
            </a:r>
          </a:p>
          <a:p>
            <a:pPr lvl="1"/>
            <a:r>
              <a:rPr lang="en-US" dirty="0"/>
              <a:t>The Essence of Linux Container Technology</a:t>
            </a:r>
          </a:p>
          <a:p>
            <a:pPr lvl="1"/>
            <a:r>
              <a:rPr lang="en-US" dirty="0"/>
              <a:t>K8s Introduction</a:t>
            </a:r>
          </a:p>
          <a:p>
            <a:pPr lvl="0"/>
            <a:r>
              <a:rPr lang="en-US" dirty="0"/>
              <a:t>An Overview Of Kubernetes</a:t>
            </a:r>
          </a:p>
          <a:p>
            <a:pPr lvl="1"/>
            <a:r>
              <a:rPr lang="en-US" dirty="0"/>
              <a:t>Setting up Kubernetes</a:t>
            </a:r>
          </a:p>
          <a:p>
            <a:pPr lvl="1"/>
            <a:r>
              <a:rPr lang="en-US" dirty="0"/>
              <a:t>Components Overview</a:t>
            </a:r>
          </a:p>
          <a:p>
            <a:pPr lvl="1"/>
            <a:r>
              <a:rPr lang="en-US" dirty="0"/>
              <a:t>Kubernetes Architecture</a:t>
            </a:r>
          </a:p>
          <a:p>
            <a:pPr lvl="1"/>
            <a:r>
              <a:rPr lang="en-US" dirty="0"/>
              <a:t>Build Small App</a:t>
            </a:r>
          </a:p>
          <a:p>
            <a:r>
              <a:rPr lang="en-US" dirty="0"/>
              <a:t>Amazon Elastic Kubernetes Service (EKS)</a:t>
            </a:r>
          </a:p>
        </p:txBody>
      </p:sp>
    </p:spTree>
    <p:extLst>
      <p:ext uri="{BB962C8B-B14F-4D97-AF65-F5344CB8AC3E}">
        <p14:creationId xmlns:p14="http://schemas.microsoft.com/office/powerpoint/2010/main" val="107736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US" dirty="0"/>
              <a:t>Network and Storage</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US" sz="1800" dirty="0"/>
              <a:t>If we want to run thousands of containers in production environment, we have to resolve the network connectivity issue to ensure </a:t>
            </a:r>
            <a:r>
              <a:rPr lang="en-US" dirty="0"/>
              <a:t>that different containers across different machines are able to connect with each other.</a:t>
            </a:r>
          </a:p>
          <a:p>
            <a:r>
              <a:rPr lang="en-GB" dirty="0"/>
              <a:t>Local or temporary on-disk storage doesn't always work for all workloads.</a:t>
            </a:r>
          </a:p>
          <a:p>
            <a:r>
              <a:rPr lang="en-GB" dirty="0"/>
              <a:t>Applications may need the data to be stored remotely and be available to be mounted at will to any machine in the cluster the container is run on, no matter if the container is starting up for the first time or restarting after a failure.</a:t>
            </a:r>
            <a:endParaRPr lang="en-US" sz="1800" dirty="0"/>
          </a:p>
        </p:txBody>
      </p:sp>
      <p:pic>
        <p:nvPicPr>
          <p:cNvPr id="5" name="Picture 4">
            <a:extLst>
              <a:ext uri="{FF2B5EF4-FFF2-40B4-BE49-F238E27FC236}">
                <a16:creationId xmlns:a16="http://schemas.microsoft.com/office/drawing/2014/main" id="{4CB139EC-FC80-3D93-BFEC-88FD6FFEC213}"/>
              </a:ext>
            </a:extLst>
          </p:cNvPr>
          <p:cNvPicPr>
            <a:picLocks noChangeAspect="1"/>
          </p:cNvPicPr>
          <p:nvPr/>
        </p:nvPicPr>
        <p:blipFill>
          <a:blip r:embed="rId2"/>
          <a:stretch>
            <a:fillRect/>
          </a:stretch>
        </p:blipFill>
        <p:spPr>
          <a:xfrm>
            <a:off x="7866930" y="1869938"/>
            <a:ext cx="3419990" cy="3454537"/>
          </a:xfrm>
          <a:prstGeom prst="rect">
            <a:avLst/>
          </a:prstGeom>
          <a:noFill/>
        </p:spPr>
      </p:pic>
    </p:spTree>
    <p:extLst>
      <p:ext uri="{BB962C8B-B14F-4D97-AF65-F5344CB8AC3E}">
        <p14:creationId xmlns:p14="http://schemas.microsoft.com/office/powerpoint/2010/main" val="647002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7215909" cy="538696"/>
          </a:xfrm>
        </p:spPr>
        <p:txBody>
          <a:bodyPr anchor="t">
            <a:normAutofit fontScale="90000"/>
          </a:bodyPr>
          <a:lstStyle/>
          <a:p>
            <a:r>
              <a:rPr lang="en-US" dirty="0"/>
              <a:t>Resource Management and Scheduling</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905420" cy="5140188"/>
          </a:xfrm>
        </p:spPr>
        <p:txBody>
          <a:bodyPr>
            <a:normAutofit/>
          </a:bodyPr>
          <a:lstStyle/>
          <a:p>
            <a:r>
              <a:rPr lang="en-GB" dirty="0"/>
              <a:t>We have seen that a container leverages Linux </a:t>
            </a:r>
            <a:r>
              <a:rPr lang="en-GB" dirty="0" err="1"/>
              <a:t>cgroups</a:t>
            </a:r>
            <a:r>
              <a:rPr lang="en-GB" dirty="0"/>
              <a:t> to manage its resource usage.</a:t>
            </a:r>
          </a:p>
          <a:p>
            <a:r>
              <a:rPr lang="en-GB" dirty="0"/>
              <a:t>To be a modern resource manager, it needs to build an easy-to-use resource model to abstract resources such as CPU, RAM, disk, and GPU.</a:t>
            </a:r>
          </a:p>
          <a:p>
            <a:r>
              <a:rPr lang="en-GB" dirty="0"/>
              <a:t>We need to manage a number of containers efficiently, and to provision and free up resources in time so as to achieve high cluster utilization.</a:t>
            </a:r>
          </a:p>
          <a:p>
            <a:r>
              <a:rPr lang="en-GB" dirty="0"/>
              <a:t>Scheduling involves assigning an appropriate machine in the cluster for each of our workloads to run on.</a:t>
            </a:r>
          </a:p>
          <a:p>
            <a:r>
              <a:rPr lang="en-GB" dirty="0"/>
              <a:t>To ensure that each container has the best machine to run, the scheduler (a Kubernetes component that takes care of scheduling) needs to have a global view of the distribution of all containers across the different machines in the cluster.</a:t>
            </a:r>
          </a:p>
          <a:p>
            <a:r>
              <a:rPr lang="en-GB" dirty="0"/>
              <a:t>Additionally, in large data </a:t>
            </a:r>
            <a:r>
              <a:rPr lang="en-GB" dirty="0" err="1"/>
              <a:t>centers</a:t>
            </a:r>
            <a:r>
              <a:rPr lang="en-GB" dirty="0"/>
              <a:t>, the containers would need to be distributed based on the physical locations of the machines or the availability zones of the cloud services.</a:t>
            </a:r>
            <a:endParaRPr lang="en-US" sz="1800" dirty="0"/>
          </a:p>
        </p:txBody>
      </p:sp>
      <p:pic>
        <p:nvPicPr>
          <p:cNvPr id="4" name="Picture 3">
            <a:extLst>
              <a:ext uri="{FF2B5EF4-FFF2-40B4-BE49-F238E27FC236}">
                <a16:creationId xmlns:a16="http://schemas.microsoft.com/office/drawing/2014/main" id="{5EA37E23-21CD-7625-EAFD-0BE824E0B92B}"/>
              </a:ext>
            </a:extLst>
          </p:cNvPr>
          <p:cNvPicPr>
            <a:picLocks noChangeAspect="1"/>
          </p:cNvPicPr>
          <p:nvPr/>
        </p:nvPicPr>
        <p:blipFill>
          <a:blip r:embed="rId3"/>
          <a:stretch>
            <a:fillRect/>
          </a:stretch>
        </p:blipFill>
        <p:spPr>
          <a:xfrm>
            <a:off x="8084819" y="1857374"/>
            <a:ext cx="2974670" cy="2676525"/>
          </a:xfrm>
          <a:prstGeom prst="rect">
            <a:avLst/>
          </a:prstGeom>
        </p:spPr>
      </p:pic>
    </p:spTree>
    <p:extLst>
      <p:ext uri="{BB962C8B-B14F-4D97-AF65-F5344CB8AC3E}">
        <p14:creationId xmlns:p14="http://schemas.microsoft.com/office/powerpoint/2010/main" val="563060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US" dirty="0"/>
              <a:t>Failover and Recovery</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GB" dirty="0"/>
              <a:t>Application or machine errors are quite common in a distributed system. Therefore, we must consider container and machine failures.</a:t>
            </a:r>
          </a:p>
          <a:p>
            <a:r>
              <a:rPr lang="en-GB" dirty="0"/>
              <a:t>When containers encounter fatal errors and exit, they should be able to be restarted on the same or another suitable machine that is available. </a:t>
            </a:r>
          </a:p>
          <a:p>
            <a:r>
              <a:rPr lang="en-GB" dirty="0"/>
              <a:t>We should be able to detect machine faults or network partitions so as to reschedule the containers from problematic machines to healthy ones.</a:t>
            </a:r>
          </a:p>
          <a:p>
            <a:r>
              <a:rPr lang="en-GB" dirty="0"/>
              <a:t>Moreover, the reconciliation process should be autonomous, to make sure the application is always running in its desired state.</a:t>
            </a:r>
            <a:endParaRPr lang="en-US" sz="1800" dirty="0"/>
          </a:p>
        </p:txBody>
      </p:sp>
      <p:pic>
        <p:nvPicPr>
          <p:cNvPr id="4" name="Picture 3">
            <a:extLst>
              <a:ext uri="{FF2B5EF4-FFF2-40B4-BE49-F238E27FC236}">
                <a16:creationId xmlns:a16="http://schemas.microsoft.com/office/drawing/2014/main" id="{D5397259-D3BE-384A-E031-908BC6F378C4}"/>
              </a:ext>
            </a:extLst>
          </p:cNvPr>
          <p:cNvPicPr>
            <a:picLocks noChangeAspect="1"/>
          </p:cNvPicPr>
          <p:nvPr/>
        </p:nvPicPr>
        <p:blipFill>
          <a:blip r:embed="rId2"/>
          <a:stretch>
            <a:fillRect/>
          </a:stretch>
        </p:blipFill>
        <p:spPr>
          <a:xfrm>
            <a:off x="8149561" y="1566294"/>
            <a:ext cx="2854988" cy="3725411"/>
          </a:xfrm>
          <a:prstGeom prst="rect">
            <a:avLst/>
          </a:prstGeom>
        </p:spPr>
      </p:pic>
    </p:spTree>
    <p:extLst>
      <p:ext uri="{BB962C8B-B14F-4D97-AF65-F5344CB8AC3E}">
        <p14:creationId xmlns:p14="http://schemas.microsoft.com/office/powerpoint/2010/main" val="3977256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US" dirty="0"/>
              <a:t>Scalability</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GB" dirty="0"/>
              <a:t>As demand increases, you may want to scale up an application.</a:t>
            </a:r>
          </a:p>
          <a:p>
            <a:r>
              <a:rPr lang="en-GB" dirty="0"/>
              <a:t>We may need to run several replicas of it and use a load balancer to distribute the incoming traffic evenly among the many replicas of containers supporting the service.</a:t>
            </a:r>
          </a:p>
          <a:p>
            <a:r>
              <a:rPr lang="en-GB" dirty="0"/>
              <a:t>You may want the application to be scaled dynamically, either horizontally (by having more or fewer replicas), or vertically (by allocating more or fewer resources).</a:t>
            </a:r>
            <a:endParaRPr lang="en-US" sz="1800" dirty="0"/>
          </a:p>
        </p:txBody>
      </p:sp>
      <p:pic>
        <p:nvPicPr>
          <p:cNvPr id="5" name="Picture 4">
            <a:extLst>
              <a:ext uri="{FF2B5EF4-FFF2-40B4-BE49-F238E27FC236}">
                <a16:creationId xmlns:a16="http://schemas.microsoft.com/office/drawing/2014/main" id="{A32B4104-6901-4035-7C12-C1D8EBF04573}"/>
              </a:ext>
            </a:extLst>
          </p:cNvPr>
          <p:cNvPicPr>
            <a:picLocks noChangeAspect="1"/>
          </p:cNvPicPr>
          <p:nvPr/>
        </p:nvPicPr>
        <p:blipFill>
          <a:blip r:embed="rId2"/>
          <a:stretch>
            <a:fillRect/>
          </a:stretch>
        </p:blipFill>
        <p:spPr>
          <a:xfrm>
            <a:off x="7871485" y="1709286"/>
            <a:ext cx="3375705" cy="3635375"/>
          </a:xfrm>
          <a:prstGeom prst="rect">
            <a:avLst/>
          </a:prstGeom>
        </p:spPr>
      </p:pic>
    </p:spTree>
    <p:extLst>
      <p:ext uri="{BB962C8B-B14F-4D97-AF65-F5344CB8AC3E}">
        <p14:creationId xmlns:p14="http://schemas.microsoft.com/office/powerpoint/2010/main" val="1300115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GB" dirty="0"/>
              <a:t>Service Exposure</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GB" dirty="0"/>
              <a:t>Another challenge: how can the applications be accessed externally?</a:t>
            </a:r>
          </a:p>
          <a:p>
            <a:r>
              <a:rPr lang="en-GB" dirty="0"/>
              <a:t>The external endpoint needs to be associated with the underlying on-premises or cloud environment so that it can leverage the infrastructure's API to make itself always accessible.</a:t>
            </a:r>
          </a:p>
          <a:p>
            <a:r>
              <a:rPr lang="en-GB" dirty="0"/>
              <a:t>To keep the internal network traffic always going through, the external endpoint needs to be associated with internal backing replicas dynamically – any unhealthy replicas need to be taken out and backfilled automatically to ensure that the application remains online.</a:t>
            </a:r>
          </a:p>
          <a:p>
            <a:r>
              <a:rPr lang="en-GB" dirty="0"/>
              <a:t>Moreover, L4 (TCP/UDP) and L7 (HTTP, HTTPS) traffic has different characteristics in terms of packets, and, therefore, needs to be treated in slightly different ways to ensure efficiency.</a:t>
            </a:r>
            <a:endParaRPr lang="en-US" sz="1800" dirty="0"/>
          </a:p>
        </p:txBody>
      </p:sp>
      <p:pic>
        <p:nvPicPr>
          <p:cNvPr id="4" name="Picture 3">
            <a:extLst>
              <a:ext uri="{FF2B5EF4-FFF2-40B4-BE49-F238E27FC236}">
                <a16:creationId xmlns:a16="http://schemas.microsoft.com/office/drawing/2014/main" id="{FA1EF633-A2FF-EDCD-04F2-51310965199D}"/>
              </a:ext>
            </a:extLst>
          </p:cNvPr>
          <p:cNvPicPr>
            <a:picLocks noChangeAspect="1"/>
          </p:cNvPicPr>
          <p:nvPr/>
        </p:nvPicPr>
        <p:blipFill>
          <a:blip r:embed="rId2"/>
          <a:stretch>
            <a:fillRect/>
          </a:stretch>
        </p:blipFill>
        <p:spPr>
          <a:xfrm>
            <a:off x="7873039" y="2009324"/>
            <a:ext cx="3404356" cy="3035300"/>
          </a:xfrm>
          <a:prstGeom prst="rect">
            <a:avLst/>
          </a:prstGeom>
        </p:spPr>
      </p:pic>
    </p:spTree>
    <p:extLst>
      <p:ext uri="{BB962C8B-B14F-4D97-AF65-F5344CB8AC3E}">
        <p14:creationId xmlns:p14="http://schemas.microsoft.com/office/powerpoint/2010/main" val="1101180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838200" y="405446"/>
            <a:ext cx="6054007" cy="538696"/>
          </a:xfrm>
        </p:spPr>
        <p:txBody>
          <a:bodyPr anchor="t">
            <a:normAutofit/>
          </a:bodyPr>
          <a:lstStyle/>
          <a:p>
            <a:r>
              <a:rPr lang="en-GB" dirty="0"/>
              <a:t>Delivery Pipeline</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GB" dirty="0"/>
              <a:t>From a system administrator's point of view, a healthy cluster must be monitorable, operable, and autonomous in responding to failures.</a:t>
            </a:r>
          </a:p>
          <a:p>
            <a:r>
              <a:rPr lang="en-GB" dirty="0"/>
              <a:t>This requires the applications deployed on to the cluster to follow a standardized and configurable delivery pipeline so that it can be managed well at different phases, as well as in different environments.</a:t>
            </a:r>
          </a:p>
          <a:p>
            <a:r>
              <a:rPr lang="en-GB" dirty="0"/>
              <a:t>We need to provide several building blocks to connect the containers all together to accomplish a complicated task.</a:t>
            </a:r>
            <a:endParaRPr lang="en-US" sz="1800" dirty="0"/>
          </a:p>
        </p:txBody>
      </p:sp>
      <p:pic>
        <p:nvPicPr>
          <p:cNvPr id="5" name="Picture 4">
            <a:extLst>
              <a:ext uri="{FF2B5EF4-FFF2-40B4-BE49-F238E27FC236}">
                <a16:creationId xmlns:a16="http://schemas.microsoft.com/office/drawing/2014/main" id="{3C4A0656-8B31-7766-31CD-E4E06BD107D7}"/>
              </a:ext>
            </a:extLst>
          </p:cNvPr>
          <p:cNvPicPr>
            <a:picLocks noChangeAspect="1"/>
          </p:cNvPicPr>
          <p:nvPr/>
        </p:nvPicPr>
        <p:blipFill>
          <a:blip r:embed="rId2"/>
          <a:stretch>
            <a:fillRect/>
          </a:stretch>
        </p:blipFill>
        <p:spPr>
          <a:xfrm>
            <a:off x="8096250" y="2053774"/>
            <a:ext cx="2933700" cy="2946400"/>
          </a:xfrm>
          <a:prstGeom prst="rect">
            <a:avLst/>
          </a:prstGeom>
        </p:spPr>
      </p:pic>
    </p:spTree>
    <p:extLst>
      <p:ext uri="{BB962C8B-B14F-4D97-AF65-F5344CB8AC3E}">
        <p14:creationId xmlns:p14="http://schemas.microsoft.com/office/powerpoint/2010/main" val="3979962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4A113-0FBB-65C5-8336-9AB33CFA2800}"/>
              </a:ext>
            </a:extLst>
          </p:cNvPr>
          <p:cNvSpPr>
            <a:spLocks noGrp="1"/>
          </p:cNvSpPr>
          <p:nvPr>
            <p:ph type="title"/>
          </p:nvPr>
        </p:nvSpPr>
        <p:spPr>
          <a:xfrm>
            <a:off x="752475" y="405446"/>
            <a:ext cx="8105775" cy="538696"/>
          </a:xfrm>
        </p:spPr>
        <p:txBody>
          <a:bodyPr anchor="t">
            <a:normAutofit fontScale="90000"/>
          </a:bodyPr>
          <a:lstStyle/>
          <a:p>
            <a:r>
              <a:rPr lang="en-GB" dirty="0"/>
              <a:t>Orchestrator: Putting All the Things Together</a:t>
            </a:r>
          </a:p>
        </p:txBody>
      </p:sp>
      <p:sp>
        <p:nvSpPr>
          <p:cNvPr id="3" name="Text Placeholder 2">
            <a:extLst>
              <a:ext uri="{FF2B5EF4-FFF2-40B4-BE49-F238E27FC236}">
                <a16:creationId xmlns:a16="http://schemas.microsoft.com/office/drawing/2014/main" id="{9B19D350-4DE2-58C2-3566-6D4C1FE22636}"/>
              </a:ext>
            </a:extLst>
          </p:cNvPr>
          <p:cNvSpPr>
            <a:spLocks noGrp="1"/>
          </p:cNvSpPr>
          <p:nvPr>
            <p:ph type="body" sz="quarter" idx="11"/>
          </p:nvPr>
        </p:nvSpPr>
        <p:spPr>
          <a:xfrm>
            <a:off x="838405" y="1212987"/>
            <a:ext cx="6054008" cy="4627975"/>
          </a:xfrm>
        </p:spPr>
        <p:txBody>
          <a:bodyPr>
            <a:normAutofit/>
          </a:bodyPr>
          <a:lstStyle/>
          <a:p>
            <a:r>
              <a:rPr lang="en-GB" dirty="0"/>
              <a:t>In order to connect the containers to each other to accomplish the desired functionality in a </a:t>
            </a:r>
            <a:r>
              <a:rPr lang="en-GB" b="1" dirty="0"/>
              <a:t>scalable</a:t>
            </a:r>
            <a:r>
              <a:rPr lang="en-GB" dirty="0"/>
              <a:t>, </a:t>
            </a:r>
            <a:r>
              <a:rPr lang="en-GB" b="1" dirty="0"/>
              <a:t>high-performant</a:t>
            </a:r>
            <a:r>
              <a:rPr lang="en-GB" dirty="0"/>
              <a:t>, and </a:t>
            </a:r>
            <a:r>
              <a:rPr lang="en-GB" b="1" dirty="0"/>
              <a:t>self-recovering</a:t>
            </a:r>
            <a:r>
              <a:rPr lang="en-GB" dirty="0"/>
              <a:t> manner, we need a well-designed container orchestrator.</a:t>
            </a:r>
          </a:p>
          <a:p>
            <a:r>
              <a:rPr lang="en-GB" dirty="0"/>
              <a:t>Otherwise, we would not be able to migrate our applications from VMs to containers.</a:t>
            </a:r>
          </a:p>
          <a:p>
            <a:r>
              <a:rPr lang="en-GB" dirty="0"/>
              <a:t>It's the </a:t>
            </a:r>
            <a:r>
              <a:rPr lang="en-GB" b="1" dirty="0"/>
              <a:t>third reason</a:t>
            </a:r>
            <a:r>
              <a:rPr lang="en-GB" dirty="0"/>
              <a:t> why containerization technologies began to be adopted on a large scale in recent years, particularly upon the emergence of Kubernetes – which is the de facto container orchestrator nowadays.</a:t>
            </a:r>
            <a:endParaRPr lang="en-US" sz="1800" dirty="0"/>
          </a:p>
        </p:txBody>
      </p:sp>
      <p:pic>
        <p:nvPicPr>
          <p:cNvPr id="4" name="Picture 3">
            <a:extLst>
              <a:ext uri="{FF2B5EF4-FFF2-40B4-BE49-F238E27FC236}">
                <a16:creationId xmlns:a16="http://schemas.microsoft.com/office/drawing/2014/main" id="{47AA96AD-7847-AE49-94CE-2092F0151956}"/>
              </a:ext>
            </a:extLst>
          </p:cNvPr>
          <p:cNvPicPr>
            <a:picLocks noChangeAspect="1"/>
          </p:cNvPicPr>
          <p:nvPr/>
        </p:nvPicPr>
        <p:blipFill>
          <a:blip r:embed="rId2"/>
          <a:stretch>
            <a:fillRect/>
          </a:stretch>
        </p:blipFill>
        <p:spPr>
          <a:xfrm>
            <a:off x="7930945" y="1948999"/>
            <a:ext cx="3317875" cy="3441013"/>
          </a:xfrm>
          <a:prstGeom prst="rect">
            <a:avLst/>
          </a:prstGeom>
        </p:spPr>
      </p:pic>
      <p:sp>
        <p:nvSpPr>
          <p:cNvPr id="7" name="TextBox 6">
            <a:extLst>
              <a:ext uri="{FF2B5EF4-FFF2-40B4-BE49-F238E27FC236}">
                <a16:creationId xmlns:a16="http://schemas.microsoft.com/office/drawing/2014/main" id="{9C8D2893-C73B-25D7-7663-CBB7C1C282C9}"/>
              </a:ext>
            </a:extLst>
          </p:cNvPr>
          <p:cNvSpPr txBox="1"/>
          <p:nvPr/>
        </p:nvSpPr>
        <p:spPr>
          <a:xfrm>
            <a:off x="817768" y="4171344"/>
            <a:ext cx="6886575" cy="584775"/>
          </a:xfrm>
          <a:prstGeom prst="rect">
            <a:avLst/>
          </a:prstGeom>
        </p:spPr>
        <p:style>
          <a:lnRef idx="3">
            <a:schemeClr val="lt1"/>
          </a:lnRef>
          <a:fillRef idx="1">
            <a:schemeClr val="accent5"/>
          </a:fillRef>
          <a:effectRef idx="1">
            <a:schemeClr val="accent5"/>
          </a:effectRef>
          <a:fontRef idx="minor">
            <a:schemeClr val="lt1"/>
          </a:fontRef>
        </p:style>
        <p:txBody>
          <a:bodyPr wrap="square">
            <a:spAutoFit/>
          </a:bodyPr>
          <a:lstStyle/>
          <a:p>
            <a:pPr algn="l"/>
            <a:r>
              <a:rPr lang="en-GB" sz="3200" b="0" i="0" dirty="0">
                <a:solidFill>
                  <a:schemeClr val="tx1"/>
                </a:solidFill>
                <a:effectLst/>
                <a:latin typeface="Noto Serif" panose="02020600060500020200" pitchFamily="18" charset="0"/>
              </a:rPr>
              <a:t>Welcome to the Kubernetes World</a:t>
            </a:r>
          </a:p>
        </p:txBody>
      </p:sp>
    </p:spTree>
    <p:extLst>
      <p:ext uri="{BB962C8B-B14F-4D97-AF65-F5344CB8AC3E}">
        <p14:creationId xmlns:p14="http://schemas.microsoft.com/office/powerpoint/2010/main" val="1837164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r>
              <a:rPr lang="en-US" dirty="0"/>
              <a:t>K8s Introduction</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B8B099E3-D582-4792-12C6-E0B845CDC374}"/>
              </a:ext>
            </a:extLst>
          </p:cNvPr>
          <p:cNvSpPr txBox="1"/>
          <p:nvPr/>
        </p:nvSpPr>
        <p:spPr>
          <a:xfrm>
            <a:off x="1480443" y="3085922"/>
            <a:ext cx="6097348" cy="1200329"/>
          </a:xfrm>
          <a:prstGeom prst="rect">
            <a:avLst/>
          </a:prstGeom>
          <a:noFill/>
        </p:spPr>
        <p:txBody>
          <a:bodyPr wrap="square">
            <a:spAutoFit/>
          </a:bodyPr>
          <a:lstStyle/>
          <a:p>
            <a:pPr algn="l"/>
            <a:r>
              <a:rPr lang="en-GB" b="0" i="1" dirty="0">
                <a:solidFill>
                  <a:schemeClr val="bg1"/>
                </a:solidFill>
                <a:effectLst/>
                <a:latin typeface="Noto serif" panose="02020600060500020200" pitchFamily="18" charset="0"/>
              </a:rPr>
              <a:t>"Kubernetes (K8s) is an open-source system for automating deployment, scaling, and management of containerized applications."</a:t>
            </a:r>
          </a:p>
          <a:p>
            <a:pPr algn="l"/>
            <a:r>
              <a:rPr lang="en-GB" b="0" i="1" dirty="0">
                <a:solidFill>
                  <a:schemeClr val="bg1"/>
                </a:solidFill>
                <a:effectLst/>
                <a:latin typeface="Noto serif" panose="02020600060500020200" pitchFamily="18" charset="0"/>
              </a:rPr>
              <a:t>– </a:t>
            </a:r>
            <a:r>
              <a:rPr lang="en-GB" b="0" i="1" dirty="0" err="1">
                <a:solidFill>
                  <a:schemeClr val="bg1"/>
                </a:solidFill>
                <a:effectLst/>
                <a:latin typeface="Noto serif" panose="02020600060500020200" pitchFamily="18" charset="0"/>
              </a:rPr>
              <a:t>kubernetes.io</a:t>
            </a:r>
            <a:endParaRPr lang="en-GB" b="0" i="1" dirty="0">
              <a:solidFill>
                <a:schemeClr val="bg1"/>
              </a:solidFill>
              <a:effectLst/>
              <a:latin typeface="Noto serif" panose="02020600060500020200" pitchFamily="18" charset="0"/>
            </a:endParaRPr>
          </a:p>
        </p:txBody>
      </p:sp>
    </p:spTree>
    <p:extLst>
      <p:ext uri="{BB962C8B-B14F-4D97-AF65-F5344CB8AC3E}">
        <p14:creationId xmlns:p14="http://schemas.microsoft.com/office/powerpoint/2010/main" val="329275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D2C0F3-1246-5F78-A95D-1FF033B47BFA}"/>
              </a:ext>
            </a:extLst>
          </p:cNvPr>
          <p:cNvSpPr txBox="1"/>
          <p:nvPr/>
        </p:nvSpPr>
        <p:spPr>
          <a:xfrm>
            <a:off x="4152900" y="2373966"/>
            <a:ext cx="6097348" cy="1754326"/>
          </a:xfrm>
          <a:prstGeom prst="rect">
            <a:avLst/>
          </a:prstGeom>
          <a:noFill/>
        </p:spPr>
        <p:txBody>
          <a:bodyPr wrap="square">
            <a:spAutoFit/>
          </a:bodyPr>
          <a:lstStyle/>
          <a:p>
            <a:r>
              <a:rPr lang="en-GB" b="1" i="1">
                <a:solidFill>
                  <a:schemeClr val="bg1"/>
                </a:solidFill>
                <a:effectLst/>
              </a:rPr>
              <a:t>Kubernetes</a:t>
            </a:r>
            <a:r>
              <a:rPr lang="en-GB" b="0" i="0">
                <a:solidFill>
                  <a:schemeClr val="bg1"/>
                </a:solidFill>
                <a:effectLst/>
              </a:rPr>
              <a:t> is Greek for pilot or helmsman (the person holding the ship’s steering wheel). People pronounce Kubernetes in a few different ways. Many pronounce it as </a:t>
            </a:r>
            <a:r>
              <a:rPr lang="en-GB" b="0" i="1">
                <a:solidFill>
                  <a:schemeClr val="bg1"/>
                </a:solidFill>
                <a:effectLst/>
              </a:rPr>
              <a:t>Koo-ber-nay-tace</a:t>
            </a:r>
            <a:r>
              <a:rPr lang="en-GB" b="0" i="0">
                <a:solidFill>
                  <a:schemeClr val="bg1"/>
                </a:solidFill>
                <a:effectLst/>
              </a:rPr>
              <a:t>, while others pronounce it more like </a:t>
            </a:r>
            <a:r>
              <a:rPr lang="en-GB" b="0" i="1">
                <a:solidFill>
                  <a:schemeClr val="bg1"/>
                </a:solidFill>
                <a:effectLst/>
              </a:rPr>
              <a:t>Koo-ber-netties</a:t>
            </a:r>
            <a:r>
              <a:rPr lang="en-GB" b="0" i="0">
                <a:solidFill>
                  <a:schemeClr val="bg1"/>
                </a:solidFill>
                <a:effectLst/>
              </a:rPr>
              <a:t>. No matter which form you use, people will understand </a:t>
            </a:r>
            <a:r>
              <a:rPr lang="en-GB" i="1">
                <a:solidFill>
                  <a:schemeClr val="bg1"/>
                </a:solidFill>
                <a:effectLst/>
              </a:rPr>
              <a:t>what</a:t>
            </a:r>
            <a:r>
              <a:rPr lang="en-GB" b="0" i="0">
                <a:solidFill>
                  <a:schemeClr val="bg1"/>
                </a:solidFill>
                <a:effectLst/>
              </a:rPr>
              <a:t> you mean.</a:t>
            </a:r>
            <a:endParaRPr lang="en-US" dirty="0">
              <a:solidFill>
                <a:schemeClr val="bg1"/>
              </a:solidFill>
            </a:endParaRPr>
          </a:p>
        </p:txBody>
      </p:sp>
      <p:pic>
        <p:nvPicPr>
          <p:cNvPr id="7" name="Picture 6" descr="Icon&#10;&#10;Description automatically generated">
            <a:extLst>
              <a:ext uri="{FF2B5EF4-FFF2-40B4-BE49-F238E27FC236}">
                <a16:creationId xmlns:a16="http://schemas.microsoft.com/office/drawing/2014/main" id="{FD741120-34F2-5537-766E-4103AE810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776" y="2371169"/>
            <a:ext cx="2852562" cy="1754326"/>
          </a:xfrm>
          <a:prstGeom prst="rect">
            <a:avLst/>
          </a:prstGeom>
        </p:spPr>
      </p:pic>
    </p:spTree>
    <p:extLst>
      <p:ext uri="{BB962C8B-B14F-4D97-AF65-F5344CB8AC3E}">
        <p14:creationId xmlns:p14="http://schemas.microsoft.com/office/powerpoint/2010/main" val="3216650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3B80-5964-7CD5-5F1F-DCF886E8449E}"/>
              </a:ext>
            </a:extLst>
          </p:cNvPr>
          <p:cNvSpPr>
            <a:spLocks noGrp="1"/>
          </p:cNvSpPr>
          <p:nvPr>
            <p:ph type="title"/>
          </p:nvPr>
        </p:nvSpPr>
        <p:spPr/>
        <p:txBody>
          <a:bodyPr/>
          <a:lstStyle/>
          <a:p>
            <a:r>
              <a:rPr lang="en-US" dirty="0"/>
              <a:t>Welcome to the Kubernetes World</a:t>
            </a:r>
          </a:p>
        </p:txBody>
      </p:sp>
      <p:sp>
        <p:nvSpPr>
          <p:cNvPr id="3" name="Text Placeholder 2">
            <a:extLst>
              <a:ext uri="{FF2B5EF4-FFF2-40B4-BE49-F238E27FC236}">
                <a16:creationId xmlns:a16="http://schemas.microsoft.com/office/drawing/2014/main" id="{2A0F4CED-ACC2-1C08-77C6-1B65D3EFB934}"/>
              </a:ext>
            </a:extLst>
          </p:cNvPr>
          <p:cNvSpPr>
            <a:spLocks noGrp="1"/>
          </p:cNvSpPr>
          <p:nvPr>
            <p:ph type="body" sz="quarter" idx="11"/>
          </p:nvPr>
        </p:nvSpPr>
        <p:spPr>
          <a:xfrm>
            <a:off x="838404" y="1212987"/>
            <a:ext cx="10293016" cy="5239567"/>
          </a:xfrm>
        </p:spPr>
        <p:txBody>
          <a:bodyPr/>
          <a:lstStyle/>
          <a:p>
            <a:r>
              <a:rPr lang="en-GB" dirty="0"/>
              <a:t>Unlike typical software that usually evolves piece by piece, Kubernetes got a kick-start as it was designed based on years of experience on Google's internal large-scale cluster management software such as Borg and Omega.</a:t>
            </a:r>
          </a:p>
          <a:p>
            <a:r>
              <a:rPr lang="en-GB" dirty="0"/>
              <a:t>That's to say, Kubernetes was born equipped with lots of best practices in the container orchestration and management field.</a:t>
            </a:r>
          </a:p>
          <a:p>
            <a:r>
              <a:rPr lang="en-GB" dirty="0"/>
              <a:t>Concepts such as </a:t>
            </a:r>
            <a:r>
              <a:rPr lang="en-GB" b="1" dirty="0"/>
              <a:t>pods</a:t>
            </a:r>
            <a:r>
              <a:rPr lang="en-GB" dirty="0"/>
              <a:t>, </a:t>
            </a:r>
            <a:r>
              <a:rPr lang="en-GB" b="1" dirty="0"/>
              <a:t>one IP per pod</a:t>
            </a:r>
            <a:r>
              <a:rPr lang="en-GB" dirty="0"/>
              <a:t>, </a:t>
            </a:r>
            <a:r>
              <a:rPr lang="en-GB" b="1" dirty="0"/>
              <a:t>declarative APIs</a:t>
            </a:r>
            <a:r>
              <a:rPr lang="en-GB" dirty="0"/>
              <a:t>, and </a:t>
            </a:r>
            <a:r>
              <a:rPr lang="en-GB" b="1" dirty="0"/>
              <a:t>controller patterns</a:t>
            </a:r>
            <a:r>
              <a:rPr lang="en-GB" dirty="0"/>
              <a:t>, among others that were first introduced by Kubernetes, seemed to be a bit "impracticable", and some people at that time might have questioned their real value.</a:t>
            </a:r>
          </a:p>
          <a:p>
            <a:r>
              <a:rPr lang="en-GB" dirty="0"/>
              <a:t>However, 5 years later, those design rationales remain unchanged and have proven to be the key differentiators from other software.</a:t>
            </a:r>
          </a:p>
          <a:p>
            <a:endParaRPr lang="en-US" dirty="0"/>
          </a:p>
        </p:txBody>
      </p:sp>
    </p:spTree>
    <p:extLst>
      <p:ext uri="{BB962C8B-B14F-4D97-AF65-F5344CB8AC3E}">
        <p14:creationId xmlns:p14="http://schemas.microsoft.com/office/powerpoint/2010/main" val="177881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Introduction To Kubernetes And Container</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r>
              <a:rPr lang="en-US" dirty="0"/>
              <a:t>01</a:t>
            </a:r>
          </a:p>
        </p:txBody>
      </p:sp>
    </p:spTree>
    <p:extLst>
      <p:ext uri="{BB962C8B-B14F-4D97-AF65-F5344CB8AC3E}">
        <p14:creationId xmlns:p14="http://schemas.microsoft.com/office/powerpoint/2010/main" val="3005347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F19F-6F89-68F2-0758-9211136354C2}"/>
              </a:ext>
            </a:extLst>
          </p:cNvPr>
          <p:cNvSpPr>
            <a:spLocks noGrp="1"/>
          </p:cNvSpPr>
          <p:nvPr>
            <p:ph type="title"/>
          </p:nvPr>
        </p:nvSpPr>
        <p:spPr/>
        <p:txBody>
          <a:bodyPr/>
          <a:lstStyle/>
          <a:p>
            <a:r>
              <a:rPr lang="en-US" dirty="0"/>
              <a:t>Well-known features of Kubernetes</a:t>
            </a:r>
          </a:p>
        </p:txBody>
      </p:sp>
      <p:sp>
        <p:nvSpPr>
          <p:cNvPr id="3" name="Text Placeholder 2">
            <a:extLst>
              <a:ext uri="{FF2B5EF4-FFF2-40B4-BE49-F238E27FC236}">
                <a16:creationId xmlns:a16="http://schemas.microsoft.com/office/drawing/2014/main" id="{9854775C-137E-BB68-493A-93805DD90EA6}"/>
              </a:ext>
            </a:extLst>
          </p:cNvPr>
          <p:cNvSpPr>
            <a:spLocks noGrp="1"/>
          </p:cNvSpPr>
          <p:nvPr>
            <p:ph type="body" sz="quarter" idx="11"/>
          </p:nvPr>
        </p:nvSpPr>
        <p:spPr/>
        <p:txBody>
          <a:bodyPr>
            <a:normAutofit lnSpcReduction="10000"/>
          </a:bodyPr>
          <a:lstStyle/>
          <a:p>
            <a:r>
              <a:rPr lang="en-GB" dirty="0"/>
              <a:t>Kubernetes resolves all the challenges mentioned in the previous section. Some of the well-known features that Kubernetes provides are:</a:t>
            </a:r>
          </a:p>
          <a:p>
            <a:pPr lvl="1"/>
            <a:r>
              <a:rPr lang="en-GB" b="1" dirty="0"/>
              <a:t>Native support for application life cycle management</a:t>
            </a:r>
          </a:p>
          <a:p>
            <a:pPr lvl="2"/>
            <a:r>
              <a:rPr lang="en-GB" dirty="0"/>
              <a:t>This includes built-in support for application replicating, autoscaling, rollout, and rollback</a:t>
            </a:r>
          </a:p>
          <a:p>
            <a:pPr lvl="2"/>
            <a:r>
              <a:rPr lang="en-GB" dirty="0"/>
              <a:t>You can describe the desired state of your application (for example, how many replicas, which image version, and so on), and Kubernetes will automatically reconcile the real state to meet its desired state.</a:t>
            </a:r>
          </a:p>
          <a:p>
            <a:pPr lvl="2"/>
            <a:r>
              <a:rPr lang="en-GB" dirty="0"/>
              <a:t>When it comes to rollout and rollback, Kubernetes ensures that the old replicas are replaced by new ones gradually to avoid downtime of the application.</a:t>
            </a:r>
            <a:endParaRPr lang="en-GB" b="1" dirty="0"/>
          </a:p>
          <a:p>
            <a:pPr lvl="1"/>
            <a:r>
              <a:rPr lang="en-GB" b="1" dirty="0"/>
              <a:t>Built-in health-checking support</a:t>
            </a:r>
          </a:p>
          <a:p>
            <a:pPr lvl="2"/>
            <a:r>
              <a:rPr lang="en-GB" dirty="0"/>
              <a:t>By implementing some "health check" hooks, you can define when the containers can be viewed as ready, alive, or failed.</a:t>
            </a:r>
          </a:p>
          <a:p>
            <a:pPr lvl="2"/>
            <a:r>
              <a:rPr lang="en-GB" dirty="0"/>
              <a:t>Kubernetes will only start directing traffic to a container when it's healthy as well as ready.</a:t>
            </a:r>
          </a:p>
          <a:p>
            <a:pPr lvl="2"/>
            <a:r>
              <a:rPr lang="en-GB" dirty="0"/>
              <a:t>It will also restart the unhealthy containers automatically.</a:t>
            </a:r>
            <a:endParaRPr lang="en-GB" b="1" dirty="0"/>
          </a:p>
          <a:p>
            <a:pPr lvl="1"/>
            <a:r>
              <a:rPr lang="en-GB" b="1" dirty="0"/>
              <a:t>Service discovery and load balancing</a:t>
            </a:r>
          </a:p>
          <a:p>
            <a:pPr lvl="2"/>
            <a:r>
              <a:rPr lang="en-GB" dirty="0"/>
              <a:t>Kubernetes provides internal load balancing between different replicas of a workload.</a:t>
            </a:r>
          </a:p>
          <a:p>
            <a:pPr lvl="2"/>
            <a:r>
              <a:rPr lang="en-GB" dirty="0"/>
              <a:t>Since containers can fail occasionally, Kubernetes doesn't use an IP for direct access.</a:t>
            </a:r>
          </a:p>
          <a:p>
            <a:pPr lvl="2"/>
            <a:r>
              <a:rPr lang="en-GB" dirty="0"/>
              <a:t>Instead, it uses an internal DNS and exposes each service with a DNS record for communication within a cluster.</a:t>
            </a:r>
            <a:endParaRPr lang="en-GB" b="1" dirty="0"/>
          </a:p>
          <a:p>
            <a:pPr lvl="1"/>
            <a:r>
              <a:rPr lang="en-GB" b="1" dirty="0"/>
              <a:t>Configuration management</a:t>
            </a:r>
          </a:p>
          <a:p>
            <a:pPr lvl="1"/>
            <a:r>
              <a:rPr lang="en-GB" b="1" dirty="0"/>
              <a:t>Network and storage abstraction</a:t>
            </a:r>
            <a:endParaRPr lang="en-US" dirty="0"/>
          </a:p>
        </p:txBody>
      </p:sp>
    </p:spTree>
    <p:extLst>
      <p:ext uri="{BB962C8B-B14F-4D97-AF65-F5344CB8AC3E}">
        <p14:creationId xmlns:p14="http://schemas.microsoft.com/office/powerpoint/2010/main" val="2831426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F19F-6F89-68F2-0758-9211136354C2}"/>
              </a:ext>
            </a:extLst>
          </p:cNvPr>
          <p:cNvSpPr>
            <a:spLocks noGrp="1"/>
          </p:cNvSpPr>
          <p:nvPr>
            <p:ph type="title"/>
          </p:nvPr>
        </p:nvSpPr>
        <p:spPr/>
        <p:txBody>
          <a:bodyPr/>
          <a:lstStyle/>
          <a:p>
            <a:r>
              <a:rPr lang="en-US" dirty="0"/>
              <a:t>Well-known features of Kubernetes (2)</a:t>
            </a:r>
          </a:p>
        </p:txBody>
      </p:sp>
      <p:sp>
        <p:nvSpPr>
          <p:cNvPr id="3" name="Text Placeholder 2">
            <a:extLst>
              <a:ext uri="{FF2B5EF4-FFF2-40B4-BE49-F238E27FC236}">
                <a16:creationId xmlns:a16="http://schemas.microsoft.com/office/drawing/2014/main" id="{9854775C-137E-BB68-493A-93805DD90EA6}"/>
              </a:ext>
            </a:extLst>
          </p:cNvPr>
          <p:cNvSpPr>
            <a:spLocks noGrp="1"/>
          </p:cNvSpPr>
          <p:nvPr>
            <p:ph type="body" sz="quarter" idx="11"/>
          </p:nvPr>
        </p:nvSpPr>
        <p:spPr/>
        <p:txBody>
          <a:bodyPr>
            <a:normAutofit/>
          </a:bodyPr>
          <a:lstStyle/>
          <a:p>
            <a:pPr lvl="1"/>
            <a:r>
              <a:rPr lang="en-GB" b="1" dirty="0"/>
              <a:t>Configuration management</a:t>
            </a:r>
          </a:p>
          <a:p>
            <a:pPr lvl="2"/>
            <a:r>
              <a:rPr lang="en-GB" dirty="0"/>
              <a:t>Kubernetes uses labels to describe the machines and workloads.</a:t>
            </a:r>
          </a:p>
          <a:p>
            <a:pPr lvl="2"/>
            <a:r>
              <a:rPr lang="en-GB" dirty="0"/>
              <a:t>They're respected by Kubernetes' components to manage containers and dependencies in a loosely coupled and flexible fashion.</a:t>
            </a:r>
          </a:p>
          <a:p>
            <a:pPr lvl="2"/>
            <a:r>
              <a:rPr lang="en-GB" dirty="0"/>
              <a:t>Moreover, the simple but powerful labels can be used to achieve advanced scheduling features (for example, taint/toleration and affinity/anti-affinity).</a:t>
            </a:r>
          </a:p>
          <a:p>
            <a:pPr lvl="2"/>
            <a:r>
              <a:rPr lang="en-GB" dirty="0"/>
              <a:t>In terms of security, Kubernetes provides the Secret API to allow you to store and manage sensitive information. This can help application developers to associate the credentials with your applications securely. </a:t>
            </a:r>
          </a:p>
          <a:p>
            <a:pPr lvl="2"/>
            <a:r>
              <a:rPr lang="en-GB" b="1" dirty="0"/>
              <a:t> </a:t>
            </a:r>
            <a:r>
              <a:rPr lang="en-GB" dirty="0"/>
              <a:t>From a system administrator's point of view, Kubernetes also provides varied options for managing authentication and authorization.</a:t>
            </a:r>
          </a:p>
          <a:p>
            <a:pPr lvl="2"/>
            <a:r>
              <a:rPr lang="en-GB" dirty="0"/>
              <a:t>Moreover, some options such as </a:t>
            </a:r>
            <a:r>
              <a:rPr lang="en-GB" dirty="0" err="1"/>
              <a:t>ConfigMaps</a:t>
            </a:r>
            <a:r>
              <a:rPr lang="en-GB" dirty="0"/>
              <a:t> aim to provide fine-grained mechanics to build a flexible application delivery pipeline.</a:t>
            </a:r>
            <a:endParaRPr lang="en-GB" b="1" dirty="0"/>
          </a:p>
          <a:p>
            <a:pPr lvl="1"/>
            <a:r>
              <a:rPr lang="en-GB" b="1" dirty="0"/>
              <a:t>Network and storage abstraction</a:t>
            </a:r>
          </a:p>
          <a:p>
            <a:pPr lvl="2"/>
            <a:r>
              <a:rPr lang="en-GB" dirty="0"/>
              <a:t>Kubernetes initiates the standards to abstract the network and storage specifications, which are known as the CNI (Container Network Interface) and CSI (Container Storage Interface).</a:t>
            </a:r>
          </a:p>
          <a:p>
            <a:pPr lvl="2"/>
            <a:r>
              <a:rPr lang="en-GB" dirty="0"/>
              <a:t>Each network and storage provider follows the interface and provides its implementation. This mechanism decouples the interface between Kubernetes and heterogeneous providers. </a:t>
            </a:r>
          </a:p>
          <a:p>
            <a:pPr lvl="2"/>
            <a:r>
              <a:rPr lang="en-GB" dirty="0"/>
              <a:t>Each network and storage provider follows the interface and provides its implementation. This mechanism decouples the interface between Kubernetes and heterogeneous providers. </a:t>
            </a:r>
            <a:endParaRPr lang="en-US" dirty="0"/>
          </a:p>
        </p:txBody>
      </p:sp>
    </p:spTree>
    <p:extLst>
      <p:ext uri="{BB962C8B-B14F-4D97-AF65-F5344CB8AC3E}">
        <p14:creationId xmlns:p14="http://schemas.microsoft.com/office/powerpoint/2010/main" val="1425870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069D-F34E-F1F6-6996-A226D465EB31}"/>
              </a:ext>
            </a:extLst>
          </p:cNvPr>
          <p:cNvSpPr>
            <a:spLocks noGrp="1"/>
          </p:cNvSpPr>
          <p:nvPr>
            <p:ph type="title"/>
          </p:nvPr>
        </p:nvSpPr>
        <p:spPr/>
        <p:txBody>
          <a:bodyPr/>
          <a:lstStyle/>
          <a:p>
            <a:r>
              <a:rPr lang="en-US" dirty="0"/>
              <a:t>Kubernetes provide different extension mechanics</a:t>
            </a:r>
          </a:p>
        </p:txBody>
      </p:sp>
      <p:sp>
        <p:nvSpPr>
          <p:cNvPr id="3" name="Text Placeholder 2">
            <a:extLst>
              <a:ext uri="{FF2B5EF4-FFF2-40B4-BE49-F238E27FC236}">
                <a16:creationId xmlns:a16="http://schemas.microsoft.com/office/drawing/2014/main" id="{3691694A-4774-327A-E527-37D992BB48BF}"/>
              </a:ext>
            </a:extLst>
          </p:cNvPr>
          <p:cNvSpPr>
            <a:spLocks noGrp="1"/>
          </p:cNvSpPr>
          <p:nvPr>
            <p:ph type="body" sz="quarter" idx="11"/>
          </p:nvPr>
        </p:nvSpPr>
        <p:spPr/>
        <p:txBody>
          <a:bodyPr/>
          <a:lstStyle/>
          <a:p>
            <a:r>
              <a:rPr lang="en-GB" dirty="0"/>
              <a:t>Under the hood, there are some key concepts supporting the previously mentioned features, and, more critically, Kubernetes provides different extension mechanics for end-users to build customized clusters or even their own platform</a:t>
            </a:r>
          </a:p>
          <a:p>
            <a:r>
              <a:rPr lang="en-GB" b="1" dirty="0"/>
              <a:t>The Declarative API</a:t>
            </a:r>
          </a:p>
          <a:p>
            <a:pPr lvl="1"/>
            <a:r>
              <a:rPr lang="en-GB" dirty="0"/>
              <a:t>The Declarative API is a way to describe what you want to be done. Under this contract, we just specify the desired final state rather than describing the steps to get there.</a:t>
            </a:r>
          </a:p>
          <a:p>
            <a:pPr lvl="1"/>
            <a:r>
              <a:rPr lang="en-GB" dirty="0"/>
              <a:t>The declarative model is widely used in Kubernetes. It not only enables Kubernetes' core features to function in a fault-tolerant way but also serves as a golden rule to build Kubernetes extension solutions.</a:t>
            </a:r>
          </a:p>
          <a:p>
            <a:r>
              <a:rPr lang="en-GB" b="1" dirty="0"/>
              <a:t>Concise Kubernetes core</a:t>
            </a:r>
          </a:p>
          <a:p>
            <a:pPr lvl="1"/>
            <a:r>
              <a:rPr lang="en-GB" dirty="0"/>
              <a:t>The forerunners of Kubernetes set some baselines to keep Kubernetes' core neat and concise.</a:t>
            </a:r>
          </a:p>
          <a:p>
            <a:pPr lvl="1"/>
            <a:r>
              <a:rPr lang="en-GB" dirty="0"/>
              <a:t>For example, instead of binding to a particular container runtime (for example, Docker or </a:t>
            </a:r>
            <a:r>
              <a:rPr lang="en-GB" dirty="0" err="1"/>
              <a:t>Containerd</a:t>
            </a:r>
            <a:r>
              <a:rPr lang="en-GB" dirty="0"/>
              <a:t>), Kubernetes defines an interface (</a:t>
            </a:r>
            <a:r>
              <a:rPr lang="en-GB" b="1" dirty="0"/>
              <a:t>CRI</a:t>
            </a:r>
            <a:r>
              <a:rPr lang="en-GB" dirty="0"/>
              <a:t> or the </a:t>
            </a:r>
            <a:r>
              <a:rPr lang="en-GB" b="1" dirty="0"/>
              <a:t>container runtime interface</a:t>
            </a:r>
            <a:r>
              <a:rPr lang="en-GB" dirty="0"/>
              <a:t>) to be technology-agnostic so that users can choose which runtime to use.</a:t>
            </a:r>
          </a:p>
          <a:p>
            <a:pPr lvl="1"/>
            <a:r>
              <a:rPr lang="en-GB" dirty="0"/>
              <a:t>Also, by defining the </a:t>
            </a:r>
            <a:r>
              <a:rPr lang="en-GB" b="1" dirty="0"/>
              <a:t>CNI</a:t>
            </a:r>
            <a:r>
              <a:rPr lang="en-GB" dirty="0"/>
              <a:t> (</a:t>
            </a:r>
            <a:r>
              <a:rPr lang="en-GB" b="1" dirty="0"/>
              <a:t>Container Network Interface</a:t>
            </a:r>
            <a:r>
              <a:rPr lang="en-GB" dirty="0"/>
              <a:t>), it delegates the pod and host's network routing implementation to different projects such as Calico and Weave Net.</a:t>
            </a:r>
          </a:p>
          <a:p>
            <a:pPr lvl="1"/>
            <a:r>
              <a:rPr lang="en-GB" dirty="0"/>
              <a:t>In this way, Kubernetes is able to keep its core manageable, and also encourage more vendors to join, so the end-users can have more choices to avoid vendor lock-ins.</a:t>
            </a:r>
            <a:endParaRPr lang="en-GB" b="1" dirty="0"/>
          </a:p>
          <a:p>
            <a:endParaRPr lang="en-US" dirty="0"/>
          </a:p>
        </p:txBody>
      </p:sp>
    </p:spTree>
    <p:extLst>
      <p:ext uri="{BB962C8B-B14F-4D97-AF65-F5344CB8AC3E}">
        <p14:creationId xmlns:p14="http://schemas.microsoft.com/office/powerpoint/2010/main" val="1391138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069D-F34E-F1F6-6996-A226D465EB31}"/>
              </a:ext>
            </a:extLst>
          </p:cNvPr>
          <p:cNvSpPr>
            <a:spLocks noGrp="1"/>
          </p:cNvSpPr>
          <p:nvPr>
            <p:ph type="title"/>
          </p:nvPr>
        </p:nvSpPr>
        <p:spPr>
          <a:xfrm>
            <a:off x="838199" y="405446"/>
            <a:ext cx="10629901" cy="538696"/>
          </a:xfrm>
        </p:spPr>
        <p:txBody>
          <a:bodyPr/>
          <a:lstStyle/>
          <a:p>
            <a:r>
              <a:rPr lang="en-US" dirty="0"/>
              <a:t>Kubernetes provide different extension mechanics (2)</a:t>
            </a:r>
          </a:p>
        </p:txBody>
      </p:sp>
      <p:sp>
        <p:nvSpPr>
          <p:cNvPr id="3" name="Text Placeholder 2">
            <a:extLst>
              <a:ext uri="{FF2B5EF4-FFF2-40B4-BE49-F238E27FC236}">
                <a16:creationId xmlns:a16="http://schemas.microsoft.com/office/drawing/2014/main" id="{3691694A-4774-327A-E527-37D992BB48BF}"/>
              </a:ext>
            </a:extLst>
          </p:cNvPr>
          <p:cNvSpPr>
            <a:spLocks noGrp="1"/>
          </p:cNvSpPr>
          <p:nvPr>
            <p:ph type="body" sz="quarter" idx="11"/>
          </p:nvPr>
        </p:nvSpPr>
        <p:spPr/>
        <p:txBody>
          <a:bodyPr/>
          <a:lstStyle/>
          <a:p>
            <a:r>
              <a:rPr lang="en-GB" b="1" dirty="0"/>
              <a:t>Configurable, pluggable, and extensible design</a:t>
            </a:r>
          </a:p>
          <a:p>
            <a:pPr lvl="1"/>
            <a:r>
              <a:rPr lang="en-GB" dirty="0"/>
              <a:t>All Kubernetes' components provide configuration files and flags for users to customize the functionalities.</a:t>
            </a:r>
          </a:p>
          <a:p>
            <a:pPr lvl="1"/>
            <a:r>
              <a:rPr lang="en-GB" dirty="0"/>
              <a:t>And each core component is implemented strictly to adhere to the public Kubernetes API; for advanced users, you can choose to implement a part of or the entire component yourself to </a:t>
            </a:r>
            <a:r>
              <a:rPr lang="en-GB" dirty="0" err="1"/>
              <a:t>fulfill</a:t>
            </a:r>
            <a:r>
              <a:rPr lang="en-GB" dirty="0"/>
              <a:t> a special requirement, as long as it is subject to the API.</a:t>
            </a:r>
          </a:p>
          <a:p>
            <a:pPr lvl="1"/>
            <a:r>
              <a:rPr lang="en-GB" dirty="0"/>
              <a:t>Moreover, Kubernetes provides a series of extension points to extend Kubernetes' features, as well as building your platform.</a:t>
            </a:r>
            <a:endParaRPr lang="en-GB" b="1" dirty="0"/>
          </a:p>
          <a:p>
            <a:endParaRPr lang="en-US" dirty="0"/>
          </a:p>
        </p:txBody>
      </p:sp>
    </p:spTree>
    <p:extLst>
      <p:ext uri="{BB962C8B-B14F-4D97-AF65-F5344CB8AC3E}">
        <p14:creationId xmlns:p14="http://schemas.microsoft.com/office/powerpoint/2010/main" val="1036597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An Overview Of Kubernetes</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r>
              <a:rPr lang="en-US" dirty="0"/>
              <a:t>02</a:t>
            </a:r>
          </a:p>
        </p:txBody>
      </p:sp>
    </p:spTree>
    <p:extLst>
      <p:ext uri="{BB962C8B-B14F-4D97-AF65-F5344CB8AC3E}">
        <p14:creationId xmlns:p14="http://schemas.microsoft.com/office/powerpoint/2010/main" val="3159357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Setting up Kubernetes</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2031127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AE3260-09E2-7129-3A0C-6B15512AD7E4}"/>
              </a:ext>
            </a:extLst>
          </p:cNvPr>
          <p:cNvSpPr>
            <a:spLocks noGrp="1"/>
          </p:cNvSpPr>
          <p:nvPr>
            <p:ph type="title"/>
          </p:nvPr>
        </p:nvSpPr>
        <p:spPr/>
        <p:txBody>
          <a:bodyPr/>
          <a:lstStyle/>
          <a:p>
            <a:r>
              <a:rPr lang="en-US" dirty="0"/>
              <a:t>Setting up K8s</a:t>
            </a:r>
          </a:p>
        </p:txBody>
      </p:sp>
      <p:sp>
        <p:nvSpPr>
          <p:cNvPr id="5" name="Text Placeholder 4">
            <a:extLst>
              <a:ext uri="{FF2B5EF4-FFF2-40B4-BE49-F238E27FC236}">
                <a16:creationId xmlns:a16="http://schemas.microsoft.com/office/drawing/2014/main" id="{07CBAFD7-DE91-768D-507E-A2040F704FCD}"/>
              </a:ext>
            </a:extLst>
          </p:cNvPr>
          <p:cNvSpPr>
            <a:spLocks noGrp="1"/>
          </p:cNvSpPr>
          <p:nvPr>
            <p:ph type="body" sz="quarter" idx="11"/>
          </p:nvPr>
        </p:nvSpPr>
        <p:spPr/>
        <p:txBody>
          <a:bodyPr/>
          <a:lstStyle/>
          <a:p>
            <a:r>
              <a:rPr lang="en-GB" dirty="0"/>
              <a:t>As of today, based on your requirements, there are a lot of options to choose from</a:t>
            </a:r>
          </a:p>
          <a:p>
            <a:pPr lvl="1"/>
            <a:r>
              <a:rPr lang="en-GB" dirty="0"/>
              <a:t>If you are using physical (bare-metal) servers or </a:t>
            </a:r>
            <a:r>
              <a:rPr lang="en-GB" b="1" dirty="0"/>
              <a:t>virtual machines</a:t>
            </a:r>
            <a:r>
              <a:rPr lang="en-GB" dirty="0"/>
              <a:t> (</a:t>
            </a:r>
            <a:r>
              <a:rPr lang="en-GB" b="1" dirty="0"/>
              <a:t>VMs</a:t>
            </a:r>
            <a:r>
              <a:rPr lang="en-GB" dirty="0"/>
              <a:t>), </a:t>
            </a:r>
            <a:r>
              <a:rPr lang="en-GB" dirty="0" err="1"/>
              <a:t>Kubeadm</a:t>
            </a:r>
            <a:r>
              <a:rPr lang="en-GB" dirty="0"/>
              <a:t> is a good fit.</a:t>
            </a:r>
          </a:p>
          <a:p>
            <a:pPr lvl="1"/>
            <a:r>
              <a:rPr lang="en-GB" dirty="0"/>
              <a:t>If you're running on cloud environments, </a:t>
            </a:r>
            <a:r>
              <a:rPr lang="en-GB" b="1" dirty="0"/>
              <a:t>Kops</a:t>
            </a:r>
            <a:r>
              <a:rPr lang="en-GB" dirty="0"/>
              <a:t> and </a:t>
            </a:r>
            <a:r>
              <a:rPr lang="en-GB" b="1" dirty="0" err="1"/>
              <a:t>Kubespray</a:t>
            </a:r>
            <a:r>
              <a:rPr lang="en-GB" dirty="0"/>
              <a:t> can ease Kubernetes installation, as well as integration with the cloud providers.</a:t>
            </a:r>
          </a:p>
          <a:p>
            <a:pPr lvl="1"/>
            <a:r>
              <a:rPr lang="en-GB" dirty="0"/>
              <a:t>If you want to drop the burden of managing the Kubernetes control plane (which we will learn about later in this chapter), almost all cloud providers have their Kubernetes managed services, such as </a:t>
            </a:r>
            <a:r>
              <a:rPr lang="en-GB" b="1" dirty="0"/>
              <a:t>Google Kubernetes Engine</a:t>
            </a:r>
            <a:r>
              <a:rPr lang="en-GB" dirty="0"/>
              <a:t> (</a:t>
            </a:r>
            <a:r>
              <a:rPr lang="en-GB" b="1" dirty="0"/>
              <a:t>GKE</a:t>
            </a:r>
            <a:r>
              <a:rPr lang="en-GB" dirty="0"/>
              <a:t>), </a:t>
            </a:r>
            <a:r>
              <a:rPr lang="en-GB" b="1" dirty="0"/>
              <a:t>Amazon Elastic Kubernetes Service</a:t>
            </a:r>
            <a:r>
              <a:rPr lang="en-GB" dirty="0"/>
              <a:t> (</a:t>
            </a:r>
            <a:r>
              <a:rPr lang="en-GB" b="1" dirty="0"/>
              <a:t>EKS</a:t>
            </a:r>
            <a:r>
              <a:rPr lang="en-GB" dirty="0"/>
              <a:t>), </a:t>
            </a:r>
            <a:r>
              <a:rPr lang="en-GB" b="1" dirty="0"/>
              <a:t>Azure Kubernetes Service</a:t>
            </a:r>
            <a:r>
              <a:rPr lang="en-GB" dirty="0"/>
              <a:t> (</a:t>
            </a:r>
            <a:r>
              <a:rPr lang="en-GB" b="1" dirty="0"/>
              <a:t>AKS</a:t>
            </a:r>
            <a:r>
              <a:rPr lang="en-GB" dirty="0"/>
              <a:t>), and </a:t>
            </a:r>
            <a:r>
              <a:rPr lang="en-GB" b="1" dirty="0"/>
              <a:t>IBM Kubernetes Service</a:t>
            </a:r>
            <a:r>
              <a:rPr lang="en-GB" dirty="0"/>
              <a:t> (</a:t>
            </a:r>
            <a:r>
              <a:rPr lang="en-GB" b="1" dirty="0"/>
              <a:t>IKS</a:t>
            </a:r>
            <a:r>
              <a:rPr lang="en-GB" dirty="0"/>
              <a:t>).</a:t>
            </a:r>
          </a:p>
          <a:p>
            <a:pPr lvl="1"/>
            <a:r>
              <a:rPr lang="en-GB" dirty="0"/>
              <a:t>If you just want a playground to study Kubernetes in, </a:t>
            </a:r>
            <a:r>
              <a:rPr lang="en-GB" b="1" dirty="0" err="1"/>
              <a:t>Minikube</a:t>
            </a:r>
            <a:r>
              <a:rPr lang="en-GB" dirty="0"/>
              <a:t> and </a:t>
            </a:r>
            <a:r>
              <a:rPr lang="en-GB" b="1" dirty="0"/>
              <a:t>Kind</a:t>
            </a:r>
            <a:r>
              <a:rPr lang="en-GB" dirty="0"/>
              <a:t> can help you spin up a Kubernetes cluster in minutes.</a:t>
            </a:r>
          </a:p>
          <a:p>
            <a:r>
              <a:rPr lang="en-GB" dirty="0"/>
              <a:t>In this course, we will use </a:t>
            </a:r>
            <a:r>
              <a:rPr lang="en-GB" b="1" dirty="0"/>
              <a:t>Docker Desktop </a:t>
            </a:r>
            <a:r>
              <a:rPr lang="en-GB" dirty="0"/>
              <a:t>to learn Kubernetes.</a:t>
            </a:r>
          </a:p>
          <a:p>
            <a:r>
              <a:rPr lang="en-GB" dirty="0"/>
              <a:t>Beside that, we can learn others way to install and test K8s</a:t>
            </a:r>
          </a:p>
          <a:p>
            <a:pPr lvl="1"/>
            <a:r>
              <a:rPr lang="en-GB" dirty="0">
                <a:hlinkClick r:id="rId2"/>
              </a:rPr>
              <a:t>https://kubernetes.io/releases/download/</a:t>
            </a:r>
            <a:endParaRPr lang="en-GB" dirty="0"/>
          </a:p>
          <a:p>
            <a:pPr lvl="1"/>
            <a:r>
              <a:rPr lang="en-GB" dirty="0">
                <a:hlinkClick r:id="rId3"/>
              </a:rPr>
              <a:t>https://kubernetes.io/vi/docs/tasks/tools/install-minikube/</a:t>
            </a:r>
            <a:endParaRPr lang="en-GB" dirty="0"/>
          </a:p>
          <a:p>
            <a:pPr lvl="1"/>
            <a:endParaRPr lang="en-US" dirty="0"/>
          </a:p>
          <a:p>
            <a:pPr lvl="1"/>
            <a:endParaRPr lang="en-US" dirty="0"/>
          </a:p>
        </p:txBody>
      </p:sp>
    </p:spTree>
    <p:extLst>
      <p:ext uri="{BB962C8B-B14F-4D97-AF65-F5344CB8AC3E}">
        <p14:creationId xmlns:p14="http://schemas.microsoft.com/office/powerpoint/2010/main" val="3333091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1C46-F460-418D-022C-DB1E06D6F1A6}"/>
              </a:ext>
            </a:extLst>
          </p:cNvPr>
          <p:cNvSpPr>
            <a:spLocks noGrp="1"/>
          </p:cNvSpPr>
          <p:nvPr>
            <p:ph type="title"/>
          </p:nvPr>
        </p:nvSpPr>
        <p:spPr>
          <a:xfrm>
            <a:off x="838200" y="405446"/>
            <a:ext cx="6054007" cy="538696"/>
          </a:xfrm>
        </p:spPr>
        <p:txBody>
          <a:bodyPr anchor="t">
            <a:normAutofit/>
          </a:bodyPr>
          <a:lstStyle/>
          <a:p>
            <a:r>
              <a:rPr lang="en-US" dirty="0"/>
              <a:t>Docker Desktop</a:t>
            </a:r>
          </a:p>
        </p:txBody>
      </p:sp>
      <p:sp>
        <p:nvSpPr>
          <p:cNvPr id="3" name="Text Placeholder 2">
            <a:extLst>
              <a:ext uri="{FF2B5EF4-FFF2-40B4-BE49-F238E27FC236}">
                <a16:creationId xmlns:a16="http://schemas.microsoft.com/office/drawing/2014/main" id="{76178B6E-A9BA-CA26-E9DC-606F3A974231}"/>
              </a:ext>
            </a:extLst>
          </p:cNvPr>
          <p:cNvSpPr>
            <a:spLocks noGrp="1"/>
          </p:cNvSpPr>
          <p:nvPr>
            <p:ph type="body" sz="quarter" idx="11"/>
          </p:nvPr>
        </p:nvSpPr>
        <p:spPr>
          <a:xfrm>
            <a:off x="838405" y="1212987"/>
            <a:ext cx="6054008" cy="4627975"/>
          </a:xfrm>
        </p:spPr>
        <p:txBody>
          <a:bodyPr>
            <a:normAutofit/>
          </a:bodyPr>
          <a:lstStyle/>
          <a:p>
            <a:r>
              <a:rPr lang="en-US" dirty="0"/>
              <a:t>Enable Kubernetes:</a:t>
            </a:r>
          </a:p>
          <a:p>
            <a:pPr lvl="1"/>
            <a:r>
              <a:rPr lang="en-US" sz="1800" b="1" dirty="0"/>
              <a:t>Preferences</a:t>
            </a:r>
            <a:r>
              <a:rPr lang="en-US" sz="1800" dirty="0"/>
              <a:t> &gt; </a:t>
            </a:r>
            <a:r>
              <a:rPr lang="en-US" sz="1800" b="1" dirty="0"/>
              <a:t>Kubernetes</a:t>
            </a:r>
            <a:r>
              <a:rPr lang="en-US" sz="1800" dirty="0"/>
              <a:t> and then click </a:t>
            </a:r>
            <a:r>
              <a:rPr lang="en-US" sz="1800" b="1" dirty="0"/>
              <a:t>Enable Kubernetes</a:t>
            </a:r>
          </a:p>
          <a:p>
            <a:pPr lvl="1"/>
            <a:r>
              <a:rPr lang="en-GB" sz="1800" dirty="0"/>
              <a:t>This instantiates images required to run the Kubernetes server as containers, and installs the /</a:t>
            </a:r>
            <a:r>
              <a:rPr lang="en-GB" sz="1800" dirty="0" err="1"/>
              <a:t>usr</a:t>
            </a:r>
            <a:r>
              <a:rPr lang="en-GB" sz="1800" dirty="0"/>
              <a:t>/local/bin/</a:t>
            </a:r>
            <a:r>
              <a:rPr lang="en-GB" sz="1800" dirty="0" err="1"/>
              <a:t>kubectl</a:t>
            </a:r>
            <a:r>
              <a:rPr lang="en-GB" sz="1800" dirty="0"/>
              <a:t> command on your machine.</a:t>
            </a:r>
          </a:p>
          <a:p>
            <a:r>
              <a:rPr lang="en-GB" dirty="0"/>
              <a:t>By default, Kubernetes containers are hidden from commands like </a:t>
            </a:r>
            <a:r>
              <a:rPr lang="en-GB" sz="2000" dirty="0"/>
              <a:t>docker </a:t>
            </a:r>
            <a:r>
              <a:rPr lang="en-GB" sz="2000" dirty="0" err="1"/>
              <a:t>ps</a:t>
            </a:r>
            <a:r>
              <a:rPr lang="en-GB" dirty="0"/>
              <a:t>, because managing them manually is not supported. To see these internal containers, select </a:t>
            </a:r>
            <a:r>
              <a:rPr lang="en-GB" b="1" dirty="0"/>
              <a:t>Show system containers (advanced)</a:t>
            </a:r>
            <a:r>
              <a:rPr lang="en-GB" dirty="0"/>
              <a:t>. Most users do not need this option.</a:t>
            </a:r>
          </a:p>
          <a:p>
            <a:r>
              <a:rPr lang="en-GB" dirty="0"/>
              <a:t>Docker Desktop does not upgrade your Kubernetes cluster automatically after a new update. To upgrade your Kubernetes cluster to the latest version, select </a:t>
            </a:r>
            <a:r>
              <a:rPr lang="en-GB" b="1" dirty="0"/>
              <a:t>Reset Kubernetes Cluster</a:t>
            </a:r>
            <a:r>
              <a:rPr lang="en-GB" dirty="0"/>
              <a:t>.</a:t>
            </a:r>
            <a:endParaRPr lang="en-US" sz="2000" b="1" dirty="0"/>
          </a:p>
        </p:txBody>
      </p:sp>
      <p:pic>
        <p:nvPicPr>
          <p:cNvPr id="4" name="Picture 3">
            <a:extLst>
              <a:ext uri="{FF2B5EF4-FFF2-40B4-BE49-F238E27FC236}">
                <a16:creationId xmlns:a16="http://schemas.microsoft.com/office/drawing/2014/main" id="{C543D248-52C3-8C66-148A-543577D89DD7}"/>
              </a:ext>
            </a:extLst>
          </p:cNvPr>
          <p:cNvPicPr>
            <a:picLocks noChangeAspect="1"/>
          </p:cNvPicPr>
          <p:nvPr/>
        </p:nvPicPr>
        <p:blipFill>
          <a:blip r:embed="rId2"/>
          <a:stretch>
            <a:fillRect/>
          </a:stretch>
        </p:blipFill>
        <p:spPr>
          <a:xfrm>
            <a:off x="7186502" y="1982805"/>
            <a:ext cx="4766248" cy="2692930"/>
          </a:xfrm>
          <a:prstGeom prst="rect">
            <a:avLst/>
          </a:prstGeom>
          <a:noFill/>
        </p:spPr>
      </p:pic>
    </p:spTree>
    <p:extLst>
      <p:ext uri="{BB962C8B-B14F-4D97-AF65-F5344CB8AC3E}">
        <p14:creationId xmlns:p14="http://schemas.microsoft.com/office/powerpoint/2010/main" val="4219577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Screen shot 2022 03 03 at 4. 27. 33 pm">
            <a:extLst>
              <a:ext uri="{FF2B5EF4-FFF2-40B4-BE49-F238E27FC236}">
                <a16:creationId xmlns:a16="http://schemas.microsoft.com/office/drawing/2014/main" id="{2A765F34-0182-EB3C-4C4B-2548842E52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75338" y="68263"/>
            <a:ext cx="5841324" cy="658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082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0DA17A-B7D1-EBF4-89CD-1CC1B5E06E8E}"/>
              </a:ext>
            </a:extLst>
          </p:cNvPr>
          <p:cNvSpPr>
            <a:spLocks noGrp="1"/>
          </p:cNvSpPr>
          <p:nvPr>
            <p:ph type="title"/>
          </p:nvPr>
        </p:nvSpPr>
        <p:spPr/>
        <p:txBody>
          <a:bodyPr/>
          <a:lstStyle/>
          <a:p>
            <a:r>
              <a:rPr lang="en-US" dirty="0"/>
              <a:t>Use the </a:t>
            </a:r>
            <a:r>
              <a:rPr lang="en-US" dirty="0" err="1"/>
              <a:t>kubectl</a:t>
            </a:r>
            <a:r>
              <a:rPr lang="en-US" dirty="0"/>
              <a:t> command</a:t>
            </a:r>
            <a:br>
              <a:rPr lang="en-US" dirty="0"/>
            </a:br>
            <a:endParaRPr lang="en-US" dirty="0"/>
          </a:p>
        </p:txBody>
      </p:sp>
      <p:sp>
        <p:nvSpPr>
          <p:cNvPr id="7" name="Text Placeholder 6">
            <a:extLst>
              <a:ext uri="{FF2B5EF4-FFF2-40B4-BE49-F238E27FC236}">
                <a16:creationId xmlns:a16="http://schemas.microsoft.com/office/drawing/2014/main" id="{6A1ECADB-0609-6BB2-F4CE-C877A457B63D}"/>
              </a:ext>
            </a:extLst>
          </p:cNvPr>
          <p:cNvSpPr>
            <a:spLocks noGrp="1"/>
          </p:cNvSpPr>
          <p:nvPr>
            <p:ph type="body" sz="quarter" idx="11"/>
          </p:nvPr>
        </p:nvSpPr>
        <p:spPr/>
        <p:txBody>
          <a:bodyPr/>
          <a:lstStyle/>
          <a:p>
            <a:r>
              <a:rPr lang="en-GB" dirty="0"/>
              <a:t>If you have already installed </a:t>
            </a:r>
            <a:r>
              <a:rPr lang="en-GB" b="1" dirty="0" err="1"/>
              <a:t>kubectl</a:t>
            </a:r>
            <a:r>
              <a:rPr lang="en-GB" dirty="0"/>
              <a:t> and pointing to some other environment, such as </a:t>
            </a:r>
            <a:r>
              <a:rPr lang="en-GB" b="1" dirty="0" err="1"/>
              <a:t>minikube</a:t>
            </a:r>
            <a:r>
              <a:rPr lang="en-GB" dirty="0"/>
              <a:t> or a GKE cluster, ensure you change the context so that </a:t>
            </a:r>
            <a:r>
              <a:rPr lang="en-GB" b="1" dirty="0" err="1"/>
              <a:t>kubectl</a:t>
            </a:r>
            <a:r>
              <a:rPr lang="en-GB" dirty="0"/>
              <a:t> is pointing to </a:t>
            </a:r>
            <a:r>
              <a:rPr lang="en-GB" b="1" dirty="0"/>
              <a:t>docker-desktop</a:t>
            </a:r>
            <a:r>
              <a:rPr lang="en-GB" dirty="0"/>
              <a:t>:</a:t>
            </a:r>
          </a:p>
          <a:p>
            <a:endParaRPr lang="en-GB" dirty="0"/>
          </a:p>
          <a:p>
            <a:endParaRPr lang="en-GB" dirty="0"/>
          </a:p>
          <a:p>
            <a:r>
              <a:rPr lang="en-GB" dirty="0"/>
              <a:t>Listing the available nodes:</a:t>
            </a:r>
          </a:p>
          <a:p>
            <a:endParaRPr lang="en-GB" dirty="0"/>
          </a:p>
          <a:p>
            <a:r>
              <a:rPr lang="en-GB" dirty="0"/>
              <a:t>Check that </a:t>
            </a:r>
            <a:r>
              <a:rPr lang="en-GB" dirty="0" err="1"/>
              <a:t>kubectl</a:t>
            </a:r>
            <a:r>
              <a:rPr lang="en-GB" dirty="0"/>
              <a:t> is properly configured by getting the cluster state:</a:t>
            </a:r>
          </a:p>
          <a:p>
            <a:pPr marL="0" indent="0">
              <a:buNone/>
            </a:pPr>
            <a:endParaRPr lang="en-GB" dirty="0"/>
          </a:p>
          <a:p>
            <a:endParaRPr lang="en-US" dirty="0"/>
          </a:p>
        </p:txBody>
      </p:sp>
      <p:sp>
        <p:nvSpPr>
          <p:cNvPr id="9" name="TextBox 8">
            <a:extLst>
              <a:ext uri="{FF2B5EF4-FFF2-40B4-BE49-F238E27FC236}">
                <a16:creationId xmlns:a16="http://schemas.microsoft.com/office/drawing/2014/main" id="{1BE22867-082C-FD49-7654-14E3CCE2D5A8}"/>
              </a:ext>
            </a:extLst>
          </p:cNvPr>
          <p:cNvSpPr txBox="1"/>
          <p:nvPr/>
        </p:nvSpPr>
        <p:spPr>
          <a:xfrm>
            <a:off x="1142999" y="2083151"/>
            <a:ext cx="4699536" cy="523220"/>
          </a:xfrm>
          <a:prstGeom prst="rect">
            <a:avLst/>
          </a:prstGeom>
          <a:noFill/>
          <a:ln>
            <a:solidFill>
              <a:schemeClr val="bg1"/>
            </a:solidFill>
          </a:ln>
        </p:spPr>
        <p:txBody>
          <a:bodyPr wrap="square">
            <a:spAutoFit/>
          </a:bodyPr>
          <a:lstStyle/>
          <a:p>
            <a:r>
              <a:rPr lang="en-GB" sz="1400" dirty="0">
                <a:solidFill>
                  <a:schemeClr val="bg1"/>
                </a:solidFill>
              </a:rPr>
              <a:t>$ </a:t>
            </a:r>
            <a:r>
              <a:rPr lang="en-GB" sz="1400" dirty="0" err="1">
                <a:solidFill>
                  <a:schemeClr val="bg1"/>
                </a:solidFill>
              </a:rPr>
              <a:t>kubectl</a:t>
            </a:r>
            <a:r>
              <a:rPr lang="en-GB" sz="1400" dirty="0">
                <a:solidFill>
                  <a:schemeClr val="bg1"/>
                </a:solidFill>
              </a:rPr>
              <a:t> config get-contexts </a:t>
            </a:r>
          </a:p>
          <a:p>
            <a:r>
              <a:rPr lang="en-GB" sz="1400" dirty="0">
                <a:solidFill>
                  <a:schemeClr val="bg1"/>
                </a:solidFill>
                <a:effectLst/>
              </a:rPr>
              <a:t>$ </a:t>
            </a:r>
            <a:r>
              <a:rPr lang="en-GB" sz="1400" dirty="0" err="1">
                <a:solidFill>
                  <a:schemeClr val="bg1"/>
                </a:solidFill>
              </a:rPr>
              <a:t>kubectl</a:t>
            </a:r>
            <a:r>
              <a:rPr lang="en-GB" sz="1400" dirty="0">
                <a:solidFill>
                  <a:schemeClr val="bg1"/>
                </a:solidFill>
              </a:rPr>
              <a:t> config use-context docker-desktop</a:t>
            </a:r>
            <a:endParaRPr lang="en-US" sz="1400" dirty="0">
              <a:solidFill>
                <a:schemeClr val="bg1"/>
              </a:solidFill>
            </a:endParaRPr>
          </a:p>
        </p:txBody>
      </p:sp>
      <p:sp>
        <p:nvSpPr>
          <p:cNvPr id="10" name="TextBox 9">
            <a:extLst>
              <a:ext uri="{FF2B5EF4-FFF2-40B4-BE49-F238E27FC236}">
                <a16:creationId xmlns:a16="http://schemas.microsoft.com/office/drawing/2014/main" id="{20FAB0DC-DE4D-6384-F736-A3896EF6AFFC}"/>
              </a:ext>
            </a:extLst>
          </p:cNvPr>
          <p:cNvSpPr txBox="1"/>
          <p:nvPr/>
        </p:nvSpPr>
        <p:spPr>
          <a:xfrm>
            <a:off x="1142999" y="3167390"/>
            <a:ext cx="4699536" cy="307777"/>
          </a:xfrm>
          <a:prstGeom prst="rect">
            <a:avLst/>
          </a:prstGeom>
          <a:noFill/>
          <a:ln>
            <a:solidFill>
              <a:schemeClr val="bg1"/>
            </a:solidFill>
          </a:ln>
        </p:spPr>
        <p:txBody>
          <a:bodyPr wrap="square">
            <a:spAutoFit/>
          </a:bodyPr>
          <a:lstStyle/>
          <a:p>
            <a:r>
              <a:rPr lang="en-GB" sz="1400" dirty="0">
                <a:solidFill>
                  <a:schemeClr val="bg1"/>
                </a:solidFill>
              </a:rPr>
              <a:t>$ </a:t>
            </a:r>
            <a:r>
              <a:rPr lang="en-GB" sz="1400" dirty="0" err="1">
                <a:solidFill>
                  <a:schemeClr val="bg1"/>
                </a:solidFill>
              </a:rPr>
              <a:t>kubectl</a:t>
            </a:r>
            <a:r>
              <a:rPr lang="en-GB" sz="1400" dirty="0">
                <a:solidFill>
                  <a:schemeClr val="bg1"/>
                </a:solidFill>
              </a:rPr>
              <a:t> get nodes</a:t>
            </a:r>
            <a:endParaRPr lang="en-US" sz="1400" dirty="0">
              <a:solidFill>
                <a:schemeClr val="bg1"/>
              </a:solidFill>
            </a:endParaRPr>
          </a:p>
        </p:txBody>
      </p:sp>
      <p:sp>
        <p:nvSpPr>
          <p:cNvPr id="11" name="TextBox 10">
            <a:extLst>
              <a:ext uri="{FF2B5EF4-FFF2-40B4-BE49-F238E27FC236}">
                <a16:creationId xmlns:a16="http://schemas.microsoft.com/office/drawing/2014/main" id="{51C3C212-5AD4-93B3-BB13-CEC37B4471CC}"/>
              </a:ext>
            </a:extLst>
          </p:cNvPr>
          <p:cNvSpPr txBox="1"/>
          <p:nvPr/>
        </p:nvSpPr>
        <p:spPr>
          <a:xfrm>
            <a:off x="1142999" y="3909480"/>
            <a:ext cx="4699536" cy="523220"/>
          </a:xfrm>
          <a:prstGeom prst="rect">
            <a:avLst/>
          </a:prstGeom>
          <a:noFill/>
          <a:ln>
            <a:solidFill>
              <a:schemeClr val="bg1"/>
            </a:solidFill>
          </a:ln>
        </p:spPr>
        <p:txBody>
          <a:bodyPr wrap="square">
            <a:spAutoFit/>
          </a:bodyPr>
          <a:lstStyle/>
          <a:p>
            <a:r>
              <a:rPr lang="en-GB" sz="1400" dirty="0">
                <a:solidFill>
                  <a:schemeClr val="bg1"/>
                </a:solidFill>
              </a:rPr>
              <a:t>$ </a:t>
            </a:r>
            <a:r>
              <a:rPr lang="en-GB" sz="1400" dirty="0" err="1">
                <a:solidFill>
                  <a:schemeClr val="bg1"/>
                </a:solidFill>
              </a:rPr>
              <a:t>kubectl</a:t>
            </a:r>
            <a:r>
              <a:rPr lang="en-GB" sz="1400" dirty="0">
                <a:solidFill>
                  <a:schemeClr val="bg1"/>
                </a:solidFill>
              </a:rPr>
              <a:t> cluster-info</a:t>
            </a:r>
          </a:p>
          <a:p>
            <a:r>
              <a:rPr lang="en-GB" sz="1400" dirty="0">
                <a:solidFill>
                  <a:schemeClr val="bg1"/>
                </a:solidFill>
              </a:rPr>
              <a:t>$ </a:t>
            </a:r>
            <a:r>
              <a:rPr lang="en-GB" sz="1400" dirty="0" err="1">
                <a:solidFill>
                  <a:schemeClr val="bg1"/>
                </a:solidFill>
              </a:rPr>
              <a:t>kubectl</a:t>
            </a:r>
            <a:r>
              <a:rPr lang="en-GB" sz="1400" dirty="0">
                <a:solidFill>
                  <a:schemeClr val="bg1"/>
                </a:solidFill>
              </a:rPr>
              <a:t> cluster-info dump </a:t>
            </a:r>
            <a:endParaRPr lang="en-US" sz="1400" dirty="0">
              <a:solidFill>
                <a:schemeClr val="bg1"/>
              </a:solidFill>
            </a:endParaRPr>
          </a:p>
        </p:txBody>
      </p:sp>
    </p:spTree>
    <p:extLst>
      <p:ext uri="{BB962C8B-B14F-4D97-AF65-F5344CB8AC3E}">
        <p14:creationId xmlns:p14="http://schemas.microsoft.com/office/powerpoint/2010/main" val="201253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C45148-0D17-AC63-58C0-B19E4DCF7E2C}"/>
              </a:ext>
            </a:extLst>
          </p:cNvPr>
          <p:cNvSpPr>
            <a:spLocks noGrp="1"/>
          </p:cNvSpPr>
          <p:nvPr>
            <p:ph type="body" sz="quarter" idx="15"/>
          </p:nvPr>
        </p:nvSpPr>
        <p:spPr/>
        <p:txBody>
          <a:bodyPr/>
          <a:lstStyle/>
          <a:p>
            <a:r>
              <a:rPr lang="en-US" dirty="0"/>
              <a:t>Virtual Machines</a:t>
            </a:r>
          </a:p>
        </p:txBody>
      </p:sp>
      <p:sp>
        <p:nvSpPr>
          <p:cNvPr id="5" name="Text Placeholder 4">
            <a:extLst>
              <a:ext uri="{FF2B5EF4-FFF2-40B4-BE49-F238E27FC236}">
                <a16:creationId xmlns:a16="http://schemas.microsoft.com/office/drawing/2014/main" id="{60182F85-0209-BBE8-FE87-D22BDE0D4412}"/>
              </a:ext>
            </a:extLst>
          </p:cNvPr>
          <p:cNvSpPr>
            <a:spLocks noGrp="1"/>
          </p:cNvSpPr>
          <p:nvPr>
            <p:ph type="body" sz="quarter" idx="16"/>
          </p:nvPr>
        </p:nvSpPr>
        <p:spPr/>
        <p:txBody>
          <a:bodyPr/>
          <a:lstStyle/>
          <a:p>
            <a:endParaRPr lang="en-US"/>
          </a:p>
        </p:txBody>
      </p:sp>
      <p:sp>
        <p:nvSpPr>
          <p:cNvPr id="7" name="TextBox 6">
            <a:extLst>
              <a:ext uri="{FF2B5EF4-FFF2-40B4-BE49-F238E27FC236}">
                <a16:creationId xmlns:a16="http://schemas.microsoft.com/office/drawing/2014/main" id="{74A00C9E-834A-4E08-7B8D-F102A0FA84CF}"/>
              </a:ext>
            </a:extLst>
          </p:cNvPr>
          <p:cNvSpPr txBox="1"/>
          <p:nvPr/>
        </p:nvSpPr>
        <p:spPr>
          <a:xfrm>
            <a:off x="1480443" y="2967335"/>
            <a:ext cx="7210975" cy="923330"/>
          </a:xfrm>
          <a:prstGeom prst="rect">
            <a:avLst/>
          </a:prstGeom>
          <a:noFill/>
        </p:spPr>
        <p:txBody>
          <a:bodyPr wrap="square">
            <a:spAutoFit/>
          </a:bodyPr>
          <a:lstStyle/>
          <a:p>
            <a:r>
              <a:rPr lang="en-GB" dirty="0">
                <a:solidFill>
                  <a:schemeClr val="bg1"/>
                </a:solidFill>
              </a:rPr>
              <a:t>A </a:t>
            </a:r>
            <a:r>
              <a:rPr lang="en-GB" b="1" dirty="0">
                <a:solidFill>
                  <a:schemeClr val="bg1"/>
                </a:solidFill>
              </a:rPr>
              <a:t>Virtual Machine</a:t>
            </a:r>
            <a:r>
              <a:rPr lang="en-GB" dirty="0">
                <a:solidFill>
                  <a:schemeClr val="bg1"/>
                </a:solidFill>
              </a:rPr>
              <a:t> (VM) is a compute resource that uses software instead of a physical computer to run programs and deploy apps</a:t>
            </a:r>
            <a:endParaRPr lang="en-US" dirty="0">
              <a:solidFill>
                <a:schemeClr val="bg1"/>
              </a:solidFill>
            </a:endParaRPr>
          </a:p>
        </p:txBody>
      </p:sp>
    </p:spTree>
    <p:extLst>
      <p:ext uri="{BB962C8B-B14F-4D97-AF65-F5344CB8AC3E}">
        <p14:creationId xmlns:p14="http://schemas.microsoft.com/office/powerpoint/2010/main" val="1331590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Kubernetes Components Overview</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5686911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60EB9-578F-492A-94AD-FB8C77410E70}"/>
              </a:ext>
            </a:extLst>
          </p:cNvPr>
          <p:cNvSpPr>
            <a:spLocks noGrp="1"/>
          </p:cNvSpPr>
          <p:nvPr>
            <p:ph type="title"/>
          </p:nvPr>
        </p:nvSpPr>
        <p:spPr/>
        <p:txBody>
          <a:bodyPr/>
          <a:lstStyle/>
          <a:p>
            <a:r>
              <a:rPr lang="en-US" dirty="0"/>
              <a:t>Kubernetes Components</a:t>
            </a:r>
          </a:p>
        </p:txBody>
      </p:sp>
      <p:sp>
        <p:nvSpPr>
          <p:cNvPr id="5" name="Text Placeholder 4">
            <a:extLst>
              <a:ext uri="{FF2B5EF4-FFF2-40B4-BE49-F238E27FC236}">
                <a16:creationId xmlns:a16="http://schemas.microsoft.com/office/drawing/2014/main" id="{B5ECC7A2-D685-53A6-9D4C-841AEB42B582}"/>
              </a:ext>
            </a:extLst>
          </p:cNvPr>
          <p:cNvSpPr>
            <a:spLocks noGrp="1"/>
          </p:cNvSpPr>
          <p:nvPr>
            <p:ph type="body" sz="quarter" idx="11"/>
          </p:nvPr>
        </p:nvSpPr>
        <p:spPr/>
        <p:txBody>
          <a:bodyPr/>
          <a:lstStyle/>
          <a:p>
            <a:r>
              <a:rPr lang="en-GB"/>
              <a:t>When you deploy Kubernetes, you get a cluster.</a:t>
            </a:r>
            <a:endParaRPr lang="en-US"/>
          </a:p>
          <a:p>
            <a:r>
              <a:rPr lang="en-GB"/>
              <a:t>A Kubernetes cluster consists of a set of worker machines, called </a:t>
            </a:r>
            <a:r>
              <a:rPr lang="en-GB">
                <a:hlinkClick r:id="rId2"/>
              </a:rPr>
              <a:t>nodes</a:t>
            </a:r>
            <a:r>
              <a:rPr lang="en-GB"/>
              <a:t>, that run containerized applications. Every cluster has at least one worker node.</a:t>
            </a:r>
          </a:p>
          <a:p>
            <a:r>
              <a:rPr lang="en-GB"/>
              <a:t>The worker node(s) host the </a:t>
            </a:r>
            <a:r>
              <a:rPr lang="en-GB">
                <a:hlinkClick r:id="rId3"/>
              </a:rPr>
              <a:t>Pods</a:t>
            </a:r>
            <a:r>
              <a:rPr lang="en-GB"/>
              <a:t> that are the components of the application workload.</a:t>
            </a:r>
          </a:p>
          <a:p>
            <a:r>
              <a:rPr lang="en-GB"/>
              <a:t>The </a:t>
            </a:r>
            <a:r>
              <a:rPr lang="en-GB">
                <a:hlinkClick r:id="rId4"/>
              </a:rPr>
              <a:t>control plane</a:t>
            </a:r>
            <a:r>
              <a:rPr lang="en-GB"/>
              <a:t> manages the worker nodes and the Pods in the cluster.</a:t>
            </a:r>
          </a:p>
          <a:p>
            <a:pPr lvl="1"/>
            <a:r>
              <a:rPr lang="en-GB"/>
              <a:t>In production environments, the control plane usually runs across multiple computers and a cluster usually runs multiple nodes, providing fault-tolerance and high availability.</a:t>
            </a:r>
            <a:endParaRPr lang="en-GB" dirty="0"/>
          </a:p>
        </p:txBody>
      </p:sp>
    </p:spTree>
    <p:extLst>
      <p:ext uri="{BB962C8B-B14F-4D97-AF65-F5344CB8AC3E}">
        <p14:creationId xmlns:p14="http://schemas.microsoft.com/office/powerpoint/2010/main" val="1822489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15404D-8516-F6A4-3FDE-8DDF55AE6835}"/>
              </a:ext>
            </a:extLst>
          </p:cNvPr>
          <p:cNvPicPr>
            <a:picLocks noChangeAspect="1"/>
          </p:cNvPicPr>
          <p:nvPr/>
        </p:nvPicPr>
        <p:blipFill>
          <a:blip r:embed="rId2"/>
          <a:stretch>
            <a:fillRect/>
          </a:stretch>
        </p:blipFill>
        <p:spPr>
          <a:xfrm>
            <a:off x="120650" y="595553"/>
            <a:ext cx="11950700" cy="5527195"/>
          </a:xfrm>
          <a:prstGeom prst="rect">
            <a:avLst/>
          </a:prstGeom>
          <a:noFill/>
        </p:spPr>
      </p:pic>
    </p:spTree>
    <p:extLst>
      <p:ext uri="{BB962C8B-B14F-4D97-AF65-F5344CB8AC3E}">
        <p14:creationId xmlns:p14="http://schemas.microsoft.com/office/powerpoint/2010/main" val="3499327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4B39FD-5767-96DC-2340-04F4AAE8CFFC}"/>
              </a:ext>
            </a:extLst>
          </p:cNvPr>
          <p:cNvSpPr>
            <a:spLocks noGrp="1"/>
          </p:cNvSpPr>
          <p:nvPr>
            <p:ph type="title"/>
          </p:nvPr>
        </p:nvSpPr>
        <p:spPr/>
        <p:txBody>
          <a:bodyPr/>
          <a:lstStyle/>
          <a:p>
            <a:r>
              <a:rPr lang="en-US" dirty="0"/>
              <a:t>Control Plane Components</a:t>
            </a:r>
          </a:p>
        </p:txBody>
      </p:sp>
      <p:sp>
        <p:nvSpPr>
          <p:cNvPr id="7" name="Text Placeholder 6">
            <a:extLst>
              <a:ext uri="{FF2B5EF4-FFF2-40B4-BE49-F238E27FC236}">
                <a16:creationId xmlns:a16="http://schemas.microsoft.com/office/drawing/2014/main" id="{A67D5E76-892F-0A5B-40C5-4BDFED3C0F76}"/>
              </a:ext>
            </a:extLst>
          </p:cNvPr>
          <p:cNvSpPr>
            <a:spLocks noGrp="1"/>
          </p:cNvSpPr>
          <p:nvPr>
            <p:ph type="body" sz="quarter" idx="11"/>
          </p:nvPr>
        </p:nvSpPr>
        <p:spPr/>
        <p:txBody>
          <a:bodyPr/>
          <a:lstStyle/>
          <a:p>
            <a:r>
              <a:rPr lang="en-GB" dirty="0"/>
              <a:t>The control plane's components make global decisions about the cluster (for example, scheduling), as well as detecting and responding to cluster events (for example, starting up a new </a:t>
            </a:r>
            <a:r>
              <a:rPr lang="en-GB" dirty="0">
                <a:hlinkClick r:id="rId3"/>
              </a:rPr>
              <a:t>pod</a:t>
            </a:r>
            <a:r>
              <a:rPr lang="en-GB" dirty="0"/>
              <a:t> when a deployment's replicas field is unsatisfied).</a:t>
            </a:r>
          </a:p>
          <a:p>
            <a:r>
              <a:rPr lang="en-GB" dirty="0"/>
              <a:t>Control plane components can be run on any machine in the cluster. </a:t>
            </a:r>
          </a:p>
          <a:p>
            <a:r>
              <a:rPr lang="en-GB" dirty="0"/>
              <a:t>However, for simplicity, set up scripts typically start all control plane components on the same machine, and do not run user containers on this machine.</a:t>
            </a:r>
          </a:p>
          <a:p>
            <a:r>
              <a:rPr lang="en-GB" b="1" dirty="0" err="1"/>
              <a:t>kube-apiserver</a:t>
            </a:r>
            <a:endParaRPr lang="en-GB" b="1" dirty="0"/>
          </a:p>
          <a:p>
            <a:pPr lvl="1"/>
            <a:r>
              <a:rPr lang="en-GB" dirty="0"/>
              <a:t>The API server is a component of the Kubernetes </a:t>
            </a:r>
            <a:r>
              <a:rPr lang="en-GB" dirty="0">
                <a:hlinkClick r:id="rId4"/>
              </a:rPr>
              <a:t>control plane</a:t>
            </a:r>
            <a:r>
              <a:rPr lang="en-GB" dirty="0"/>
              <a:t> that exposes the Kubernetes API.</a:t>
            </a:r>
          </a:p>
          <a:p>
            <a:pPr lvl="1"/>
            <a:r>
              <a:rPr lang="en-GB" dirty="0"/>
              <a:t>The API server is the front end for the Kubernetes control plane.</a:t>
            </a:r>
          </a:p>
          <a:p>
            <a:pPr lvl="1"/>
            <a:r>
              <a:rPr lang="en-GB" dirty="0"/>
              <a:t>The main implementation of a Kubernetes API server is </a:t>
            </a:r>
            <a:r>
              <a:rPr lang="en-GB" dirty="0">
                <a:hlinkClick r:id="rId5"/>
              </a:rPr>
              <a:t>kube-apiserver</a:t>
            </a:r>
            <a:endParaRPr lang="en-GB" dirty="0"/>
          </a:p>
          <a:p>
            <a:r>
              <a:rPr lang="en-US" b="1" dirty="0" err="1"/>
              <a:t>etcd</a:t>
            </a:r>
            <a:endParaRPr lang="en-US" b="1" dirty="0"/>
          </a:p>
          <a:p>
            <a:pPr lvl="1"/>
            <a:r>
              <a:rPr lang="en-GB" dirty="0"/>
              <a:t>Consistent and highly-available key value store used as Kubernetes' backing store for all cluster data.</a:t>
            </a:r>
          </a:p>
          <a:p>
            <a:pPr lvl="1"/>
            <a:r>
              <a:rPr lang="en-GB" dirty="0"/>
              <a:t>If your Kubernetes cluster uses </a:t>
            </a:r>
            <a:r>
              <a:rPr lang="en-GB" dirty="0" err="1"/>
              <a:t>etcd</a:t>
            </a:r>
            <a:r>
              <a:rPr lang="en-GB" dirty="0"/>
              <a:t> as its backing store, make sure you have a </a:t>
            </a:r>
            <a:r>
              <a:rPr lang="en-GB" dirty="0">
                <a:hlinkClick r:id="rId6"/>
              </a:rPr>
              <a:t>back up</a:t>
            </a:r>
            <a:r>
              <a:rPr lang="en-GB" dirty="0"/>
              <a:t> plan for those data.</a:t>
            </a:r>
            <a:endParaRPr lang="en-US" dirty="0"/>
          </a:p>
        </p:txBody>
      </p:sp>
    </p:spTree>
    <p:extLst>
      <p:ext uri="{BB962C8B-B14F-4D97-AF65-F5344CB8AC3E}">
        <p14:creationId xmlns:p14="http://schemas.microsoft.com/office/powerpoint/2010/main" val="38586488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4B39FD-5767-96DC-2340-04F4AAE8CFFC}"/>
              </a:ext>
            </a:extLst>
          </p:cNvPr>
          <p:cNvSpPr>
            <a:spLocks noGrp="1"/>
          </p:cNvSpPr>
          <p:nvPr>
            <p:ph type="title"/>
          </p:nvPr>
        </p:nvSpPr>
        <p:spPr/>
        <p:txBody>
          <a:bodyPr/>
          <a:lstStyle/>
          <a:p>
            <a:r>
              <a:rPr lang="en-US" dirty="0"/>
              <a:t>Control Plane Components (2)</a:t>
            </a:r>
          </a:p>
        </p:txBody>
      </p:sp>
      <p:sp>
        <p:nvSpPr>
          <p:cNvPr id="7" name="Text Placeholder 6">
            <a:extLst>
              <a:ext uri="{FF2B5EF4-FFF2-40B4-BE49-F238E27FC236}">
                <a16:creationId xmlns:a16="http://schemas.microsoft.com/office/drawing/2014/main" id="{A67D5E76-892F-0A5B-40C5-4BDFED3C0F76}"/>
              </a:ext>
            </a:extLst>
          </p:cNvPr>
          <p:cNvSpPr>
            <a:spLocks noGrp="1"/>
          </p:cNvSpPr>
          <p:nvPr>
            <p:ph type="body" sz="quarter" idx="11"/>
          </p:nvPr>
        </p:nvSpPr>
        <p:spPr/>
        <p:txBody>
          <a:bodyPr>
            <a:normAutofit/>
          </a:bodyPr>
          <a:lstStyle/>
          <a:p>
            <a:r>
              <a:rPr lang="en-US" b="1" dirty="0" err="1"/>
              <a:t>kube</a:t>
            </a:r>
            <a:r>
              <a:rPr lang="en-US" b="1" dirty="0"/>
              <a:t>-scheduler</a:t>
            </a:r>
          </a:p>
          <a:p>
            <a:pPr lvl="1"/>
            <a:r>
              <a:rPr lang="en-GB" dirty="0"/>
              <a:t>Control plane component that watches for newly created </a:t>
            </a:r>
            <a:r>
              <a:rPr lang="en-GB" dirty="0">
                <a:hlinkClick r:id="rId3"/>
              </a:rPr>
              <a:t>Pods</a:t>
            </a:r>
            <a:r>
              <a:rPr lang="en-GB" dirty="0"/>
              <a:t> with no assigned </a:t>
            </a:r>
            <a:r>
              <a:rPr lang="en-GB" dirty="0">
                <a:hlinkClick r:id="rId4"/>
              </a:rPr>
              <a:t>node</a:t>
            </a:r>
            <a:r>
              <a:rPr lang="en-GB" dirty="0"/>
              <a:t>, and selects a node for them to run on.</a:t>
            </a:r>
          </a:p>
          <a:p>
            <a:pPr lvl="1"/>
            <a:r>
              <a:rPr lang="en-US" dirty="0"/>
              <a:t>Factors taken into account for scheduling decisions include: individual and collective resource requirements, hardware/software/policy constraints, affinity and anti-affinity specifications, data locality, inter-workload interference, and deadlines.</a:t>
            </a:r>
          </a:p>
          <a:p>
            <a:r>
              <a:rPr lang="en-US" b="1" dirty="0" err="1"/>
              <a:t>kube</a:t>
            </a:r>
            <a:r>
              <a:rPr lang="en-US" b="1" dirty="0"/>
              <a:t>-controller-manager</a:t>
            </a:r>
          </a:p>
          <a:p>
            <a:pPr lvl="1"/>
            <a:r>
              <a:rPr lang="en-GB" dirty="0"/>
              <a:t>Control plane component that runs </a:t>
            </a:r>
            <a:r>
              <a:rPr lang="en-GB" dirty="0">
                <a:hlinkClick r:id="rId5"/>
              </a:rPr>
              <a:t>controller</a:t>
            </a:r>
            <a:r>
              <a:rPr lang="en-GB" dirty="0"/>
              <a:t> processes.</a:t>
            </a:r>
          </a:p>
          <a:p>
            <a:pPr lvl="1"/>
            <a:r>
              <a:rPr lang="en-GB" dirty="0"/>
              <a:t>Logically, each </a:t>
            </a:r>
            <a:r>
              <a:rPr lang="en-GB" dirty="0">
                <a:hlinkClick r:id="rId5"/>
              </a:rPr>
              <a:t>controller</a:t>
            </a:r>
            <a:r>
              <a:rPr lang="en-GB" dirty="0"/>
              <a:t> is a separate process, but to reduce complexity, they are all compiled into a single binary and run in a single process.</a:t>
            </a:r>
          </a:p>
          <a:p>
            <a:pPr lvl="1"/>
            <a:r>
              <a:rPr lang="en-US" dirty="0"/>
              <a:t>Some types of these controllers are:</a:t>
            </a:r>
          </a:p>
          <a:p>
            <a:pPr lvl="2"/>
            <a:r>
              <a:rPr lang="en-US" i="1" dirty="0"/>
              <a:t>Node controller:</a:t>
            </a:r>
            <a:r>
              <a:rPr lang="en-US" dirty="0"/>
              <a:t> Responsible for noticing and responding when nodes go down.</a:t>
            </a:r>
          </a:p>
          <a:p>
            <a:pPr lvl="2"/>
            <a:r>
              <a:rPr lang="en-US" i="1" dirty="0"/>
              <a:t>Job controller:</a:t>
            </a:r>
            <a:r>
              <a:rPr lang="en-US" dirty="0"/>
              <a:t> Watches for Job objects that represent one-off tasks, then creates Pods to run those tasks to completion.</a:t>
            </a:r>
          </a:p>
          <a:p>
            <a:pPr lvl="2"/>
            <a:r>
              <a:rPr lang="en-US" i="1" dirty="0"/>
              <a:t>Endpoints controller:</a:t>
            </a:r>
            <a:r>
              <a:rPr lang="en-US" dirty="0"/>
              <a:t> Populates the Endpoints object (that is, joins Services &amp; Pods).</a:t>
            </a:r>
          </a:p>
          <a:p>
            <a:pPr lvl="2"/>
            <a:r>
              <a:rPr lang="en-US" i="1" dirty="0"/>
              <a:t>Service Account &amp; Token controllers:</a:t>
            </a:r>
            <a:r>
              <a:rPr lang="en-US" dirty="0"/>
              <a:t> Create default accounts and API access tokens for new namespaces.</a:t>
            </a:r>
          </a:p>
        </p:txBody>
      </p:sp>
    </p:spTree>
    <p:extLst>
      <p:ext uri="{BB962C8B-B14F-4D97-AF65-F5344CB8AC3E}">
        <p14:creationId xmlns:p14="http://schemas.microsoft.com/office/powerpoint/2010/main" val="1257803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4B39FD-5767-96DC-2340-04F4AAE8CFFC}"/>
              </a:ext>
            </a:extLst>
          </p:cNvPr>
          <p:cNvSpPr>
            <a:spLocks noGrp="1"/>
          </p:cNvSpPr>
          <p:nvPr>
            <p:ph type="title"/>
          </p:nvPr>
        </p:nvSpPr>
        <p:spPr/>
        <p:txBody>
          <a:bodyPr/>
          <a:lstStyle/>
          <a:p>
            <a:r>
              <a:rPr lang="en-US" dirty="0"/>
              <a:t>Control Plane Components (3)</a:t>
            </a:r>
          </a:p>
        </p:txBody>
      </p:sp>
      <p:sp>
        <p:nvSpPr>
          <p:cNvPr id="7" name="Text Placeholder 6">
            <a:extLst>
              <a:ext uri="{FF2B5EF4-FFF2-40B4-BE49-F238E27FC236}">
                <a16:creationId xmlns:a16="http://schemas.microsoft.com/office/drawing/2014/main" id="{A67D5E76-892F-0A5B-40C5-4BDFED3C0F76}"/>
              </a:ext>
            </a:extLst>
          </p:cNvPr>
          <p:cNvSpPr>
            <a:spLocks noGrp="1"/>
          </p:cNvSpPr>
          <p:nvPr>
            <p:ph type="body" sz="quarter" idx="11"/>
          </p:nvPr>
        </p:nvSpPr>
        <p:spPr/>
        <p:txBody>
          <a:bodyPr>
            <a:normAutofit/>
          </a:bodyPr>
          <a:lstStyle/>
          <a:p>
            <a:r>
              <a:rPr lang="en-US" b="1" dirty="0"/>
              <a:t>cloud-controller-manager</a:t>
            </a:r>
          </a:p>
          <a:p>
            <a:pPr lvl="1"/>
            <a:r>
              <a:rPr lang="en-GB" dirty="0"/>
              <a:t>A Kubernetes </a:t>
            </a:r>
            <a:r>
              <a:rPr lang="en-GB" dirty="0">
                <a:hlinkClick r:id="rId3"/>
              </a:rPr>
              <a:t>control plane</a:t>
            </a:r>
            <a:r>
              <a:rPr lang="en-GB" dirty="0"/>
              <a:t> component that embeds cloud-specific control logic. </a:t>
            </a:r>
          </a:p>
          <a:p>
            <a:pPr lvl="1"/>
            <a:r>
              <a:rPr lang="en-GB" dirty="0"/>
              <a:t>The cloud controller manager lets you link your cluster into your cloud provider's API, and separates out the components that interact with that cloud platform from components that only interact with your cluster.</a:t>
            </a:r>
          </a:p>
          <a:p>
            <a:pPr lvl="1"/>
            <a:r>
              <a:rPr lang="en-GB" dirty="0"/>
              <a:t>The cloud-controller-manager only runs controllers that are specific to your cloud provider. If you are running Kubernetes on your own premises, or in a learning environment inside your own PC, the cluster does not have a cloud controller manager.</a:t>
            </a:r>
          </a:p>
          <a:p>
            <a:pPr lvl="1"/>
            <a:r>
              <a:rPr lang="en-GB" dirty="0"/>
              <a:t>As with the </a:t>
            </a:r>
            <a:r>
              <a:rPr lang="en-GB" dirty="0" err="1"/>
              <a:t>kube</a:t>
            </a:r>
            <a:r>
              <a:rPr lang="en-GB" dirty="0"/>
              <a:t>-controller-manager, the cloud-controller-manager combines several logically independent control loops into a single binary that you run as a single process. You can scale horizontally (run more than one copy) to improve performance or to help tolerate failures.</a:t>
            </a:r>
          </a:p>
          <a:p>
            <a:pPr lvl="1"/>
            <a:r>
              <a:rPr lang="en-US" dirty="0"/>
              <a:t>The following controllers can have cloud provider dependencies:</a:t>
            </a:r>
          </a:p>
          <a:p>
            <a:pPr lvl="2"/>
            <a:r>
              <a:rPr lang="en-US" i="1" dirty="0"/>
              <a:t>Node controller:</a:t>
            </a:r>
            <a:r>
              <a:rPr lang="en-US" dirty="0"/>
              <a:t> For checking the cloud provider to determine if a node has been deleted in the cloud after it stops responding</a:t>
            </a:r>
          </a:p>
          <a:p>
            <a:pPr lvl="2"/>
            <a:r>
              <a:rPr lang="en-US" i="1" dirty="0"/>
              <a:t>Route controller:</a:t>
            </a:r>
            <a:r>
              <a:rPr lang="en-US" dirty="0"/>
              <a:t> For setting up routes in the underlying cloud infrastructure</a:t>
            </a:r>
          </a:p>
          <a:p>
            <a:pPr lvl="2"/>
            <a:r>
              <a:rPr lang="en-US" i="1" dirty="0"/>
              <a:t>Service controller:</a:t>
            </a:r>
            <a:r>
              <a:rPr lang="en-US" dirty="0"/>
              <a:t> For creating, updating and deleting cloud provider load balancers</a:t>
            </a:r>
          </a:p>
        </p:txBody>
      </p:sp>
    </p:spTree>
    <p:extLst>
      <p:ext uri="{BB962C8B-B14F-4D97-AF65-F5344CB8AC3E}">
        <p14:creationId xmlns:p14="http://schemas.microsoft.com/office/powerpoint/2010/main" val="3372868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AD4E-0FAE-B316-9CAB-94C3C42B8DCB}"/>
              </a:ext>
            </a:extLst>
          </p:cNvPr>
          <p:cNvSpPr>
            <a:spLocks noGrp="1"/>
          </p:cNvSpPr>
          <p:nvPr>
            <p:ph type="title"/>
          </p:nvPr>
        </p:nvSpPr>
        <p:spPr/>
        <p:txBody>
          <a:bodyPr/>
          <a:lstStyle/>
          <a:p>
            <a:r>
              <a:rPr lang="en-US" dirty="0"/>
              <a:t>Node Components</a:t>
            </a:r>
          </a:p>
        </p:txBody>
      </p:sp>
      <p:sp>
        <p:nvSpPr>
          <p:cNvPr id="3" name="Text Placeholder 2">
            <a:extLst>
              <a:ext uri="{FF2B5EF4-FFF2-40B4-BE49-F238E27FC236}">
                <a16:creationId xmlns:a16="http://schemas.microsoft.com/office/drawing/2014/main" id="{0D36087F-17FE-D6D7-CD6E-3FCBF7F9B91D}"/>
              </a:ext>
            </a:extLst>
          </p:cNvPr>
          <p:cNvSpPr>
            <a:spLocks noGrp="1"/>
          </p:cNvSpPr>
          <p:nvPr>
            <p:ph type="body" sz="quarter" idx="11"/>
          </p:nvPr>
        </p:nvSpPr>
        <p:spPr>
          <a:xfrm>
            <a:off x="838404" y="1212987"/>
            <a:ext cx="10293016" cy="5004933"/>
          </a:xfrm>
        </p:spPr>
        <p:txBody>
          <a:bodyPr>
            <a:normAutofit lnSpcReduction="10000"/>
          </a:bodyPr>
          <a:lstStyle/>
          <a:p>
            <a:r>
              <a:rPr lang="en-GB" dirty="0"/>
              <a:t>Node components run on every node, maintaining running pods and providing the Kubernetes runtime environment.</a:t>
            </a:r>
          </a:p>
          <a:p>
            <a:r>
              <a:rPr lang="en-GB" b="1" dirty="0" err="1"/>
              <a:t>kubelet</a:t>
            </a:r>
            <a:endParaRPr lang="en-GB" b="1" dirty="0"/>
          </a:p>
          <a:p>
            <a:pPr lvl="1"/>
            <a:r>
              <a:rPr lang="en-GB" dirty="0"/>
              <a:t>An agent that runs on each </a:t>
            </a:r>
            <a:r>
              <a:rPr lang="en-GB" dirty="0">
                <a:hlinkClick r:id="rId2"/>
              </a:rPr>
              <a:t>node</a:t>
            </a:r>
            <a:r>
              <a:rPr lang="en-GB" dirty="0"/>
              <a:t> in the cluster. It makes sure that </a:t>
            </a:r>
            <a:r>
              <a:rPr lang="en-GB" dirty="0">
                <a:hlinkClick r:id="rId3"/>
              </a:rPr>
              <a:t>containers</a:t>
            </a:r>
            <a:r>
              <a:rPr lang="en-GB" dirty="0"/>
              <a:t> are running in a </a:t>
            </a:r>
            <a:r>
              <a:rPr lang="en-GB" dirty="0">
                <a:hlinkClick r:id="rId4"/>
              </a:rPr>
              <a:t>Pod</a:t>
            </a:r>
            <a:r>
              <a:rPr lang="en-GB" dirty="0"/>
              <a:t>.</a:t>
            </a:r>
          </a:p>
          <a:p>
            <a:pPr lvl="1"/>
            <a:r>
              <a:rPr lang="en-GB" dirty="0"/>
              <a:t>The </a:t>
            </a:r>
            <a:r>
              <a:rPr lang="en-GB" dirty="0" err="1"/>
              <a:t>kubelet</a:t>
            </a:r>
            <a:r>
              <a:rPr lang="en-GB" dirty="0"/>
              <a:t> takes a set of </a:t>
            </a:r>
            <a:r>
              <a:rPr lang="en-GB" dirty="0" err="1"/>
              <a:t>PodSpecs</a:t>
            </a:r>
            <a:r>
              <a:rPr lang="en-GB" dirty="0"/>
              <a:t> that are provided through various mechanisms and ensures that the containers described in those </a:t>
            </a:r>
            <a:r>
              <a:rPr lang="en-GB" dirty="0" err="1"/>
              <a:t>PodSpecs</a:t>
            </a:r>
            <a:r>
              <a:rPr lang="en-GB" dirty="0"/>
              <a:t> are running and healthy. The </a:t>
            </a:r>
            <a:r>
              <a:rPr lang="en-GB" dirty="0" err="1"/>
              <a:t>kubelet</a:t>
            </a:r>
            <a:r>
              <a:rPr lang="en-GB" dirty="0"/>
              <a:t> doesn't manage containers which were not created by Kubernetes.</a:t>
            </a:r>
          </a:p>
          <a:p>
            <a:r>
              <a:rPr lang="en-GB" b="1" dirty="0" err="1"/>
              <a:t>kube</a:t>
            </a:r>
            <a:r>
              <a:rPr lang="en-GB" b="1" dirty="0"/>
              <a:t>-proxy</a:t>
            </a:r>
          </a:p>
          <a:p>
            <a:pPr lvl="1"/>
            <a:r>
              <a:rPr lang="en-GB" dirty="0" err="1"/>
              <a:t>kube</a:t>
            </a:r>
            <a:r>
              <a:rPr lang="en-GB" dirty="0"/>
              <a:t>-proxy is a network proxy that runs on each </a:t>
            </a:r>
            <a:r>
              <a:rPr lang="en-GB" dirty="0">
                <a:hlinkClick r:id="rId2"/>
              </a:rPr>
              <a:t>node</a:t>
            </a:r>
            <a:r>
              <a:rPr lang="en-GB" dirty="0"/>
              <a:t> in your cluster, implementing part of the Kubernetes </a:t>
            </a:r>
            <a:r>
              <a:rPr lang="en-GB" dirty="0">
                <a:hlinkClick r:id="rId5"/>
              </a:rPr>
              <a:t>Service</a:t>
            </a:r>
            <a:r>
              <a:rPr lang="en-GB" dirty="0"/>
              <a:t> concept.</a:t>
            </a:r>
          </a:p>
          <a:p>
            <a:pPr lvl="1"/>
            <a:r>
              <a:rPr lang="en-GB" dirty="0">
                <a:hlinkClick r:id="rId6"/>
              </a:rPr>
              <a:t>kube-proxy</a:t>
            </a:r>
            <a:r>
              <a:rPr lang="en-GB" dirty="0"/>
              <a:t> maintains network rules on nodes. These network rules allow network communication to your Pods from network sessions inside or outside of your cluster.</a:t>
            </a:r>
          </a:p>
          <a:p>
            <a:pPr lvl="1"/>
            <a:r>
              <a:rPr lang="en-GB" dirty="0" err="1"/>
              <a:t>kube</a:t>
            </a:r>
            <a:r>
              <a:rPr lang="en-GB" dirty="0"/>
              <a:t>-proxy uses the operating system packet filtering layer if there is one and it's available. Otherwise, </a:t>
            </a:r>
            <a:r>
              <a:rPr lang="en-GB" dirty="0" err="1"/>
              <a:t>kube</a:t>
            </a:r>
            <a:r>
              <a:rPr lang="en-GB" dirty="0"/>
              <a:t>-proxy forwards the traffic itself.</a:t>
            </a:r>
          </a:p>
          <a:p>
            <a:r>
              <a:rPr lang="en-GB" b="1" dirty="0"/>
              <a:t>Container runtime</a:t>
            </a:r>
          </a:p>
          <a:p>
            <a:pPr lvl="1"/>
            <a:r>
              <a:rPr lang="en-GB" dirty="0"/>
              <a:t>The container runtime is the software that is responsible for running containers.</a:t>
            </a:r>
          </a:p>
          <a:p>
            <a:pPr lvl="1"/>
            <a:r>
              <a:rPr lang="en-GB" dirty="0"/>
              <a:t>Kubernetes supports container runtimes such as </a:t>
            </a:r>
            <a:r>
              <a:rPr lang="en-GB" dirty="0">
                <a:hlinkClick r:id="rId7"/>
              </a:rPr>
              <a:t>containerd</a:t>
            </a:r>
            <a:r>
              <a:rPr lang="en-GB" dirty="0"/>
              <a:t>, </a:t>
            </a:r>
            <a:r>
              <a:rPr lang="en-GB" dirty="0">
                <a:hlinkClick r:id="rId8"/>
              </a:rPr>
              <a:t>CRI-O</a:t>
            </a:r>
            <a:r>
              <a:rPr lang="en-GB" dirty="0"/>
              <a:t>, and any other implementation of the </a:t>
            </a:r>
            <a:r>
              <a:rPr lang="en-GB" dirty="0">
                <a:hlinkClick r:id="rId9"/>
              </a:rPr>
              <a:t>Kubernetes CRI (Container Runtime Interface)</a:t>
            </a:r>
            <a:r>
              <a:rPr lang="en-GB" dirty="0"/>
              <a:t>.</a:t>
            </a:r>
            <a:br>
              <a:rPr lang="en-GB" dirty="0"/>
            </a:br>
            <a:endParaRPr lang="en-GB" b="1" dirty="0"/>
          </a:p>
          <a:p>
            <a:endParaRPr lang="en-US" dirty="0"/>
          </a:p>
        </p:txBody>
      </p:sp>
    </p:spTree>
    <p:extLst>
      <p:ext uri="{BB962C8B-B14F-4D97-AF65-F5344CB8AC3E}">
        <p14:creationId xmlns:p14="http://schemas.microsoft.com/office/powerpoint/2010/main" val="4042959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5AD4E-0FAE-B316-9CAB-94C3C42B8DCB}"/>
              </a:ext>
            </a:extLst>
          </p:cNvPr>
          <p:cNvSpPr>
            <a:spLocks noGrp="1"/>
          </p:cNvSpPr>
          <p:nvPr>
            <p:ph type="title"/>
          </p:nvPr>
        </p:nvSpPr>
        <p:spPr/>
        <p:txBody>
          <a:bodyPr/>
          <a:lstStyle/>
          <a:p>
            <a:r>
              <a:rPr lang="en-US" dirty="0"/>
              <a:t>Addons</a:t>
            </a:r>
          </a:p>
        </p:txBody>
      </p:sp>
      <p:sp>
        <p:nvSpPr>
          <p:cNvPr id="3" name="Text Placeholder 2">
            <a:extLst>
              <a:ext uri="{FF2B5EF4-FFF2-40B4-BE49-F238E27FC236}">
                <a16:creationId xmlns:a16="http://schemas.microsoft.com/office/drawing/2014/main" id="{0D36087F-17FE-D6D7-CD6E-3FCBF7F9B91D}"/>
              </a:ext>
            </a:extLst>
          </p:cNvPr>
          <p:cNvSpPr>
            <a:spLocks noGrp="1"/>
          </p:cNvSpPr>
          <p:nvPr>
            <p:ph type="body" sz="quarter" idx="11"/>
          </p:nvPr>
        </p:nvSpPr>
        <p:spPr>
          <a:xfrm>
            <a:off x="838404" y="1212987"/>
            <a:ext cx="10293016" cy="5130061"/>
          </a:xfrm>
        </p:spPr>
        <p:txBody>
          <a:bodyPr>
            <a:normAutofit lnSpcReduction="10000"/>
          </a:bodyPr>
          <a:lstStyle/>
          <a:p>
            <a:r>
              <a:rPr lang="en-GB" dirty="0"/>
              <a:t>Addons use Kubernetes resources (</a:t>
            </a:r>
            <a:r>
              <a:rPr lang="en-GB" dirty="0">
                <a:hlinkClick r:id="rId2"/>
              </a:rPr>
              <a:t>DaemonSet</a:t>
            </a:r>
            <a:r>
              <a:rPr lang="en-GB" dirty="0"/>
              <a:t>, </a:t>
            </a:r>
            <a:r>
              <a:rPr lang="en-GB" dirty="0">
                <a:hlinkClick r:id="rId3"/>
              </a:rPr>
              <a:t>Deployment</a:t>
            </a:r>
            <a:r>
              <a:rPr lang="en-GB" dirty="0"/>
              <a:t>, etc) to implement cluster features. Because these are providing cluster-level features, </a:t>
            </a:r>
            <a:r>
              <a:rPr lang="en-GB" dirty="0" err="1"/>
              <a:t>namespaced</a:t>
            </a:r>
            <a:r>
              <a:rPr lang="en-GB" dirty="0"/>
              <a:t> resources for addons belong within the </a:t>
            </a:r>
            <a:r>
              <a:rPr lang="en-GB" dirty="0" err="1"/>
              <a:t>kube</a:t>
            </a:r>
            <a:r>
              <a:rPr lang="en-GB" dirty="0"/>
              <a:t>-system namespace.</a:t>
            </a:r>
          </a:p>
          <a:p>
            <a:r>
              <a:rPr lang="en-GB" b="1" dirty="0"/>
              <a:t>DNS</a:t>
            </a:r>
          </a:p>
          <a:p>
            <a:pPr lvl="1"/>
            <a:r>
              <a:rPr lang="en-GB" dirty="0"/>
              <a:t>While the other addons are not strictly required, all Kubernetes clusters should have </a:t>
            </a:r>
            <a:r>
              <a:rPr lang="en-GB" dirty="0">
                <a:hlinkClick r:id="rId4"/>
              </a:rPr>
              <a:t>cluster DNS</a:t>
            </a:r>
            <a:r>
              <a:rPr lang="en-GB" dirty="0"/>
              <a:t>, as many examples rely on it.</a:t>
            </a:r>
          </a:p>
          <a:p>
            <a:pPr lvl="1"/>
            <a:r>
              <a:rPr lang="en-GB" dirty="0"/>
              <a:t>Cluster DNS is a DNS server, in addition to the other DNS server(s) in your environment, which serves DNS records for Kubernetes services.</a:t>
            </a:r>
          </a:p>
          <a:p>
            <a:pPr lvl="1"/>
            <a:r>
              <a:rPr lang="en-GB" dirty="0"/>
              <a:t>Containers started by Kubernetes automatically include this DNS server in their DNS searches.</a:t>
            </a:r>
          </a:p>
          <a:p>
            <a:r>
              <a:rPr lang="en-GB" b="1" dirty="0"/>
              <a:t>Web UI (Dashboard)</a:t>
            </a:r>
          </a:p>
          <a:p>
            <a:pPr lvl="1"/>
            <a:r>
              <a:rPr lang="en-GB" dirty="0">
                <a:hlinkClick r:id="rId5"/>
              </a:rPr>
              <a:t>Dashboard</a:t>
            </a:r>
            <a:r>
              <a:rPr lang="en-GB" dirty="0"/>
              <a:t> is a general purpose, web-based UI for Kubernetes clusters. It allows users to manage and troubleshoot applications running in the cluster, as well as the cluster itself.</a:t>
            </a:r>
          </a:p>
          <a:p>
            <a:r>
              <a:rPr lang="en-GB" b="1" dirty="0"/>
              <a:t>Container Resource Monitoring</a:t>
            </a:r>
          </a:p>
          <a:p>
            <a:pPr lvl="1"/>
            <a:r>
              <a:rPr lang="en-GB" dirty="0">
                <a:hlinkClick r:id="rId6"/>
              </a:rPr>
              <a:t>Container Resource Monitoring</a:t>
            </a:r>
            <a:r>
              <a:rPr lang="en-GB" dirty="0"/>
              <a:t> records generic time-series metrics about containers in a central database, and provides a UI for browsing that data.</a:t>
            </a:r>
          </a:p>
          <a:p>
            <a:r>
              <a:rPr lang="en-GB" b="1" dirty="0"/>
              <a:t>Cluster-level Logging</a:t>
            </a:r>
          </a:p>
          <a:p>
            <a:pPr lvl="1"/>
            <a:r>
              <a:rPr lang="en-GB" dirty="0"/>
              <a:t>A </a:t>
            </a:r>
            <a:r>
              <a:rPr lang="en-GB" dirty="0">
                <a:hlinkClick r:id="rId7"/>
              </a:rPr>
              <a:t>cluster-level logging</a:t>
            </a:r>
            <a:r>
              <a:rPr lang="en-GB" dirty="0"/>
              <a:t> mechanism is responsible for saving container logs to a central log store with search/browsing interface.</a:t>
            </a:r>
            <a:br>
              <a:rPr lang="en-GB" dirty="0"/>
            </a:br>
            <a:endParaRPr lang="en-GB" dirty="0"/>
          </a:p>
        </p:txBody>
      </p:sp>
    </p:spTree>
    <p:extLst>
      <p:ext uri="{BB962C8B-B14F-4D97-AF65-F5344CB8AC3E}">
        <p14:creationId xmlns:p14="http://schemas.microsoft.com/office/powerpoint/2010/main" val="24592589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Kubernetes Architecture</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787561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igure 2.8: Kubernetes architecture&#10;">
            <a:extLst>
              <a:ext uri="{FF2B5EF4-FFF2-40B4-BE49-F238E27FC236}">
                <a16:creationId xmlns:a16="http://schemas.microsoft.com/office/drawing/2014/main" id="{C672792F-2671-BEB1-3D0F-E45896DCDCB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3499" y="68263"/>
            <a:ext cx="10365001" cy="6581775"/>
          </a:xfrm>
          <a:prstGeom prst="rect">
            <a:avLst/>
          </a:prstGeom>
          <a:solidFill>
            <a:srgbClr val="FFFFFF"/>
          </a:solidFill>
        </p:spPr>
      </p:pic>
    </p:spTree>
    <p:extLst>
      <p:ext uri="{BB962C8B-B14F-4D97-AF65-F5344CB8AC3E}">
        <p14:creationId xmlns:p14="http://schemas.microsoft.com/office/powerpoint/2010/main" val="678260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DE02-385F-07DD-3DB0-06D38DED55F9}"/>
              </a:ext>
            </a:extLst>
          </p:cNvPr>
          <p:cNvSpPr>
            <a:spLocks noGrp="1"/>
          </p:cNvSpPr>
          <p:nvPr>
            <p:ph type="title"/>
          </p:nvPr>
        </p:nvSpPr>
        <p:spPr>
          <a:xfrm>
            <a:off x="838200" y="405446"/>
            <a:ext cx="6054007" cy="538696"/>
          </a:xfrm>
        </p:spPr>
        <p:txBody>
          <a:bodyPr anchor="t">
            <a:normAutofit/>
          </a:bodyPr>
          <a:lstStyle/>
          <a:p>
            <a:r>
              <a:rPr lang="en-US" dirty="0"/>
              <a:t>Virtual Machines</a:t>
            </a:r>
          </a:p>
        </p:txBody>
      </p:sp>
      <p:sp>
        <p:nvSpPr>
          <p:cNvPr id="3" name="Text Placeholder 2">
            <a:extLst>
              <a:ext uri="{FF2B5EF4-FFF2-40B4-BE49-F238E27FC236}">
                <a16:creationId xmlns:a16="http://schemas.microsoft.com/office/drawing/2014/main" id="{F44DD060-0114-E630-D27F-38D02EB1DE07}"/>
              </a:ext>
            </a:extLst>
          </p:cNvPr>
          <p:cNvSpPr>
            <a:spLocks noGrp="1"/>
          </p:cNvSpPr>
          <p:nvPr>
            <p:ph type="body" sz="quarter" idx="11"/>
          </p:nvPr>
        </p:nvSpPr>
        <p:spPr>
          <a:xfrm>
            <a:off x="838405" y="1212987"/>
            <a:ext cx="6054008" cy="5058504"/>
          </a:xfrm>
        </p:spPr>
        <p:txBody>
          <a:bodyPr>
            <a:normAutofit/>
          </a:bodyPr>
          <a:lstStyle/>
          <a:p>
            <a:r>
              <a:rPr lang="en-GB" dirty="0"/>
              <a:t>One or more virtual “guest” machines run on a physical “host” machine.</a:t>
            </a:r>
          </a:p>
          <a:p>
            <a:r>
              <a:rPr lang="en-GB" dirty="0"/>
              <a:t>Each virtual machine runs its own operating system and functions separately from the other VMs, even when they are all running on the same host.</a:t>
            </a:r>
          </a:p>
          <a:p>
            <a:r>
              <a:rPr lang="en-GB" dirty="0"/>
              <a:t>Virtual machine technology is used for many use cases across on-premises and cloud environments.</a:t>
            </a:r>
          </a:p>
          <a:p>
            <a:r>
              <a:rPr lang="en-GB" dirty="0"/>
              <a:t>Advantages of VMs:</a:t>
            </a:r>
          </a:p>
          <a:p>
            <a:pPr lvl="1"/>
            <a:r>
              <a:rPr lang="en-GB" dirty="0"/>
              <a:t>Run multiple OS environments on a single physical computer, saving physical space, time and management costs. </a:t>
            </a:r>
          </a:p>
          <a:p>
            <a:pPr lvl="1"/>
            <a:r>
              <a:rPr lang="en-GB" dirty="0"/>
              <a:t>Support legacy applications, reducing the cost of migrating to a new operating system</a:t>
            </a:r>
          </a:p>
          <a:p>
            <a:pPr lvl="1"/>
            <a:r>
              <a:rPr lang="en-GB" dirty="0"/>
              <a:t>VMs can also provide integrated disaster recovery and application provisioning options. </a:t>
            </a:r>
          </a:p>
          <a:p>
            <a:pPr lvl="1"/>
            <a:endParaRPr lang="en-US" dirty="0"/>
          </a:p>
        </p:txBody>
      </p:sp>
      <p:pic>
        <p:nvPicPr>
          <p:cNvPr id="5" name="Picture 4">
            <a:extLst>
              <a:ext uri="{FF2B5EF4-FFF2-40B4-BE49-F238E27FC236}">
                <a16:creationId xmlns:a16="http://schemas.microsoft.com/office/drawing/2014/main" id="{6C0FDA74-E506-04FF-7D9F-AF93677CC035}"/>
              </a:ext>
            </a:extLst>
          </p:cNvPr>
          <p:cNvPicPr>
            <a:picLocks noChangeAspect="1"/>
          </p:cNvPicPr>
          <p:nvPr/>
        </p:nvPicPr>
        <p:blipFill>
          <a:blip r:embed="rId3"/>
          <a:stretch>
            <a:fillRect/>
          </a:stretch>
        </p:blipFill>
        <p:spPr>
          <a:xfrm>
            <a:off x="8321965" y="2632021"/>
            <a:ext cx="2539426" cy="2220435"/>
          </a:xfrm>
          <a:prstGeom prst="rect">
            <a:avLst/>
          </a:prstGeom>
        </p:spPr>
      </p:pic>
    </p:spTree>
    <p:extLst>
      <p:ext uri="{BB962C8B-B14F-4D97-AF65-F5344CB8AC3E}">
        <p14:creationId xmlns:p14="http://schemas.microsoft.com/office/powerpoint/2010/main" val="19483530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3E6C5-8AB8-4590-AE0B-EAB45CA3A3EB}"/>
              </a:ext>
            </a:extLst>
          </p:cNvPr>
          <p:cNvSpPr>
            <a:spLocks noGrp="1"/>
          </p:cNvSpPr>
          <p:nvPr>
            <p:ph type="title"/>
          </p:nvPr>
        </p:nvSpPr>
        <p:spPr/>
        <p:txBody>
          <a:bodyPr/>
          <a:lstStyle/>
          <a:p>
            <a:r>
              <a:rPr lang="en-US" dirty="0"/>
              <a:t>Container Network Interface</a:t>
            </a:r>
          </a:p>
        </p:txBody>
      </p:sp>
      <p:sp>
        <p:nvSpPr>
          <p:cNvPr id="7" name="Text Placeholder 6">
            <a:extLst>
              <a:ext uri="{FF2B5EF4-FFF2-40B4-BE49-F238E27FC236}">
                <a16:creationId xmlns:a16="http://schemas.microsoft.com/office/drawing/2014/main" id="{713DE5A8-D0DE-EDA4-3E5B-B133D1C79FDD}"/>
              </a:ext>
            </a:extLst>
          </p:cNvPr>
          <p:cNvSpPr>
            <a:spLocks noGrp="1"/>
          </p:cNvSpPr>
          <p:nvPr>
            <p:ph type="body" sz="quarter" idx="11"/>
          </p:nvPr>
        </p:nvSpPr>
        <p:spPr/>
        <p:txBody>
          <a:bodyPr/>
          <a:lstStyle/>
          <a:p>
            <a:r>
              <a:rPr lang="en-GB" dirty="0"/>
              <a:t>There are several networking aspects to take into consideration</a:t>
            </a:r>
          </a:p>
          <a:p>
            <a:pPr lvl="1"/>
            <a:r>
              <a:rPr lang="en-GB" dirty="0"/>
              <a:t>How a pod communicates with its host machine's network interface</a:t>
            </a:r>
          </a:p>
          <a:p>
            <a:pPr lvl="1"/>
            <a:r>
              <a:rPr lang="en-GB" dirty="0"/>
              <a:t>How a node communicates with other nodes</a:t>
            </a:r>
          </a:p>
          <a:p>
            <a:pPr lvl="1"/>
            <a:r>
              <a:rPr lang="en-GB" dirty="0"/>
              <a:t>How a pod communicates with any pod across different nodes</a:t>
            </a:r>
          </a:p>
          <a:p>
            <a:r>
              <a:rPr lang="en-GB" dirty="0"/>
              <a:t>Kubernetes chooses to solve those problems by defining a specification called the </a:t>
            </a:r>
            <a:r>
              <a:rPr lang="en-GB" b="1" dirty="0"/>
              <a:t>Container Network Interface</a:t>
            </a:r>
            <a:r>
              <a:rPr lang="en-GB" dirty="0"/>
              <a:t> (</a:t>
            </a:r>
            <a:r>
              <a:rPr lang="en-GB" b="1" dirty="0"/>
              <a:t>CNI</a:t>
            </a:r>
            <a:r>
              <a:rPr lang="en-GB" dirty="0"/>
              <a:t>).</a:t>
            </a:r>
          </a:p>
          <a:p>
            <a:r>
              <a:rPr lang="en-GB" dirty="0"/>
              <a:t>Different CNI providers can follow the same interface and implement their logic that adheres to the Kubernetes standards to ensure that the whole Kubernetes network works.</a:t>
            </a:r>
            <a:endParaRPr lang="en-US" dirty="0"/>
          </a:p>
        </p:txBody>
      </p:sp>
    </p:spTree>
    <p:extLst>
      <p:ext uri="{BB962C8B-B14F-4D97-AF65-F5344CB8AC3E}">
        <p14:creationId xmlns:p14="http://schemas.microsoft.com/office/powerpoint/2010/main" val="1911215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8BBE2B-0663-A8F1-C21E-791DB0CD98A9}"/>
              </a:ext>
            </a:extLst>
          </p:cNvPr>
          <p:cNvSpPr>
            <a:spLocks noGrp="1"/>
          </p:cNvSpPr>
          <p:nvPr>
            <p:ph type="body" sz="quarter" idx="15"/>
          </p:nvPr>
        </p:nvSpPr>
        <p:spPr/>
        <p:txBody>
          <a:bodyPr/>
          <a:lstStyle/>
          <a:p>
            <a:r>
              <a:rPr lang="en-US" dirty="0"/>
              <a:t>Build Small App</a:t>
            </a:r>
          </a:p>
        </p:txBody>
      </p:sp>
      <p:sp>
        <p:nvSpPr>
          <p:cNvPr id="5" name="Text Placeholder 4">
            <a:extLst>
              <a:ext uri="{FF2B5EF4-FFF2-40B4-BE49-F238E27FC236}">
                <a16:creationId xmlns:a16="http://schemas.microsoft.com/office/drawing/2014/main" id="{E5B6F060-BC04-F92E-DE3A-0CC01BBA10EA}"/>
              </a:ext>
            </a:extLst>
          </p:cNvPr>
          <p:cNvSpPr>
            <a:spLocks noGrp="1"/>
          </p:cNvSpPr>
          <p:nvPr>
            <p:ph type="body" sz="quarter" idx="16"/>
          </p:nvPr>
        </p:nvSpPr>
        <p:spPr/>
        <p:txBody>
          <a:bodyPr/>
          <a:lstStyle/>
          <a:p>
            <a:endParaRPr lang="en-US" dirty="0"/>
          </a:p>
        </p:txBody>
      </p:sp>
      <p:sp>
        <p:nvSpPr>
          <p:cNvPr id="2" name="TextBox 1">
            <a:extLst>
              <a:ext uri="{FF2B5EF4-FFF2-40B4-BE49-F238E27FC236}">
                <a16:creationId xmlns:a16="http://schemas.microsoft.com/office/drawing/2014/main" id="{CABB464F-46C9-A63E-AF1E-07E6B4F047FD}"/>
              </a:ext>
            </a:extLst>
          </p:cNvPr>
          <p:cNvSpPr txBox="1"/>
          <p:nvPr/>
        </p:nvSpPr>
        <p:spPr>
          <a:xfrm>
            <a:off x="1480443" y="2820202"/>
            <a:ext cx="5293895" cy="1754326"/>
          </a:xfrm>
          <a:prstGeom prst="rect">
            <a:avLst/>
          </a:prstGeom>
          <a:noFill/>
        </p:spPr>
        <p:txBody>
          <a:bodyPr wrap="square" rtlCol="0">
            <a:spAutoFit/>
          </a:bodyPr>
          <a:lstStyle/>
          <a:p>
            <a:pPr marL="285750" indent="-285750">
              <a:buFontTx/>
              <a:buChar char="-"/>
            </a:pPr>
            <a:r>
              <a:rPr lang="en-US" dirty="0">
                <a:solidFill>
                  <a:schemeClr val="bg1"/>
                </a:solidFill>
              </a:rPr>
              <a:t>Create a Cluster</a:t>
            </a:r>
          </a:p>
          <a:p>
            <a:pPr marL="285750" indent="-285750">
              <a:buFontTx/>
              <a:buChar char="-"/>
            </a:pPr>
            <a:r>
              <a:rPr lang="en-US" dirty="0">
                <a:solidFill>
                  <a:schemeClr val="bg1"/>
                </a:solidFill>
              </a:rPr>
              <a:t>Deploy an App</a:t>
            </a:r>
          </a:p>
          <a:p>
            <a:pPr marL="285750" indent="-285750">
              <a:buFontTx/>
              <a:buChar char="-"/>
            </a:pPr>
            <a:r>
              <a:rPr lang="en-US" dirty="0">
                <a:solidFill>
                  <a:schemeClr val="bg1"/>
                </a:solidFill>
              </a:rPr>
              <a:t>Explore Your App</a:t>
            </a:r>
          </a:p>
          <a:p>
            <a:pPr marL="285750" indent="-285750">
              <a:buFontTx/>
              <a:buChar char="-"/>
            </a:pPr>
            <a:r>
              <a:rPr lang="en-US" dirty="0">
                <a:solidFill>
                  <a:schemeClr val="bg1"/>
                </a:solidFill>
              </a:rPr>
              <a:t>Expose Your App Publicly</a:t>
            </a:r>
          </a:p>
          <a:p>
            <a:pPr marL="285750" indent="-285750">
              <a:buFontTx/>
              <a:buChar char="-"/>
            </a:pPr>
            <a:r>
              <a:rPr lang="en-US" dirty="0">
                <a:solidFill>
                  <a:schemeClr val="bg1"/>
                </a:solidFill>
              </a:rPr>
              <a:t>Scale Your App</a:t>
            </a:r>
          </a:p>
          <a:p>
            <a:pPr marL="285750" indent="-285750">
              <a:buFontTx/>
              <a:buChar char="-"/>
            </a:pPr>
            <a:r>
              <a:rPr lang="en-US" dirty="0">
                <a:solidFill>
                  <a:schemeClr val="bg1"/>
                </a:solidFill>
              </a:rPr>
              <a:t>Update Your App</a:t>
            </a:r>
          </a:p>
        </p:txBody>
      </p:sp>
    </p:spTree>
    <p:extLst>
      <p:ext uri="{BB962C8B-B14F-4D97-AF65-F5344CB8AC3E}">
        <p14:creationId xmlns:p14="http://schemas.microsoft.com/office/powerpoint/2010/main" val="8937074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7640CF-F738-2DB9-4B1C-C9B88798C0DA}"/>
              </a:ext>
            </a:extLst>
          </p:cNvPr>
          <p:cNvSpPr>
            <a:spLocks noGrp="1"/>
          </p:cNvSpPr>
          <p:nvPr>
            <p:ph type="title"/>
          </p:nvPr>
        </p:nvSpPr>
        <p:spPr/>
        <p:txBody>
          <a:bodyPr/>
          <a:lstStyle/>
          <a:p>
            <a:r>
              <a:rPr lang="en-US" dirty="0"/>
              <a:t>Create A Cluster</a:t>
            </a:r>
          </a:p>
        </p:txBody>
      </p:sp>
      <p:sp>
        <p:nvSpPr>
          <p:cNvPr id="8" name="Text Placeholder 7">
            <a:extLst>
              <a:ext uri="{FF2B5EF4-FFF2-40B4-BE49-F238E27FC236}">
                <a16:creationId xmlns:a16="http://schemas.microsoft.com/office/drawing/2014/main" id="{8D0681A5-99BA-D5BA-7F52-F742DB015D9B}"/>
              </a:ext>
            </a:extLst>
          </p:cNvPr>
          <p:cNvSpPr>
            <a:spLocks noGrp="1"/>
          </p:cNvSpPr>
          <p:nvPr>
            <p:ph type="body" sz="quarter" idx="11"/>
          </p:nvPr>
        </p:nvSpPr>
        <p:spPr/>
        <p:txBody>
          <a:bodyPr/>
          <a:lstStyle/>
          <a:p>
            <a:r>
              <a:rPr lang="en-US" dirty="0"/>
              <a:t>Start Docker Desktop</a:t>
            </a:r>
          </a:p>
          <a:p>
            <a:r>
              <a:rPr lang="en-US" dirty="0"/>
              <a:t>Enable Kubernetes</a:t>
            </a:r>
          </a:p>
          <a:p>
            <a:r>
              <a:rPr lang="en-US" dirty="0"/>
              <a:t>Run command to check docker image</a:t>
            </a:r>
          </a:p>
          <a:p>
            <a:pPr lvl="1"/>
            <a:r>
              <a:rPr lang="en-US" dirty="0"/>
              <a:t>docker images | greps “k8s”</a:t>
            </a:r>
          </a:p>
        </p:txBody>
      </p:sp>
      <p:pic>
        <p:nvPicPr>
          <p:cNvPr id="9" name="Picture 8">
            <a:extLst>
              <a:ext uri="{FF2B5EF4-FFF2-40B4-BE49-F238E27FC236}">
                <a16:creationId xmlns:a16="http://schemas.microsoft.com/office/drawing/2014/main" id="{0C5F452C-2F6A-0AAA-00C9-17B565819948}"/>
              </a:ext>
            </a:extLst>
          </p:cNvPr>
          <p:cNvPicPr>
            <a:picLocks noChangeAspect="1"/>
          </p:cNvPicPr>
          <p:nvPr/>
        </p:nvPicPr>
        <p:blipFill>
          <a:blip r:embed="rId2"/>
          <a:stretch>
            <a:fillRect/>
          </a:stretch>
        </p:blipFill>
        <p:spPr>
          <a:xfrm>
            <a:off x="1596523" y="2571750"/>
            <a:ext cx="5245100" cy="1714500"/>
          </a:xfrm>
          <a:prstGeom prst="rect">
            <a:avLst/>
          </a:prstGeom>
        </p:spPr>
      </p:pic>
    </p:spTree>
    <p:extLst>
      <p:ext uri="{BB962C8B-B14F-4D97-AF65-F5344CB8AC3E}">
        <p14:creationId xmlns:p14="http://schemas.microsoft.com/office/powerpoint/2010/main" val="4047935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968B-392E-849C-910D-27ADF93160BC}"/>
              </a:ext>
            </a:extLst>
          </p:cNvPr>
          <p:cNvSpPr>
            <a:spLocks noGrp="1"/>
          </p:cNvSpPr>
          <p:nvPr>
            <p:ph type="title"/>
          </p:nvPr>
        </p:nvSpPr>
        <p:spPr/>
        <p:txBody>
          <a:bodyPr/>
          <a:lstStyle/>
          <a:p>
            <a:r>
              <a:rPr lang="en-US" dirty="0"/>
              <a:t>Deploy an App</a:t>
            </a:r>
          </a:p>
        </p:txBody>
      </p:sp>
      <p:sp>
        <p:nvSpPr>
          <p:cNvPr id="3" name="Text Placeholder 2">
            <a:extLst>
              <a:ext uri="{FF2B5EF4-FFF2-40B4-BE49-F238E27FC236}">
                <a16:creationId xmlns:a16="http://schemas.microsoft.com/office/drawing/2014/main" id="{ED093A09-BBBF-2343-D49A-C03A215C1D88}"/>
              </a:ext>
            </a:extLst>
          </p:cNvPr>
          <p:cNvSpPr>
            <a:spLocks noGrp="1"/>
          </p:cNvSpPr>
          <p:nvPr>
            <p:ph type="body" sz="quarter" idx="11"/>
          </p:nvPr>
        </p:nvSpPr>
        <p:spPr/>
        <p:txBody>
          <a:bodyPr/>
          <a:lstStyle/>
          <a:p>
            <a:r>
              <a:rPr lang="en-GB" dirty="0"/>
              <a:t>Once you have a running Kubernetes cluster, you can deploy your containerized applications on top of it. To do so, you create a Kubernetes </a:t>
            </a:r>
            <a:r>
              <a:rPr lang="en-GB" b="1" dirty="0"/>
              <a:t>Deployment</a:t>
            </a:r>
            <a:r>
              <a:rPr lang="en-GB" dirty="0"/>
              <a:t> configuration.</a:t>
            </a:r>
          </a:p>
          <a:p>
            <a:r>
              <a:rPr lang="en-GB" dirty="0"/>
              <a:t>The Deployment instructs Kubernetes how to create and update instances of your application</a:t>
            </a:r>
          </a:p>
          <a:p>
            <a:r>
              <a:rPr lang="en-GB" dirty="0"/>
              <a:t>Once you've created a Deployment, the Kubernetes control plane schedules the application instances included in that Deployment to run on individual Nodes in the cluster.</a:t>
            </a:r>
          </a:p>
          <a:p>
            <a:r>
              <a:rPr lang="en-GB" dirty="0"/>
              <a:t>Once the application instances are created, a Kubernetes Deployment Controller continuously monitors those instances.</a:t>
            </a:r>
          </a:p>
          <a:p>
            <a:pPr lvl="1"/>
            <a:r>
              <a:rPr lang="en-GB" dirty="0"/>
              <a:t>If the Node hosting an instance goes down or is deleted, the Deployment controller replaces the instance with an instance on another Node in the cluster.</a:t>
            </a:r>
          </a:p>
          <a:p>
            <a:pPr lvl="1"/>
            <a:r>
              <a:rPr lang="en-GB" b="1" dirty="0"/>
              <a:t>This provides a self-healing mechanism to address machine failure or maintenance.</a:t>
            </a:r>
          </a:p>
          <a:p>
            <a:r>
              <a:rPr lang="en-GB" dirty="0"/>
              <a:t>In a pre-orchestration world, installation scripts would often be used to start applications, but they did not allow recovery from machine failure. By both creating your application instances and keeping them running across Nodes, Kubernetes Deployments provide a fundamentally different approach to application management.</a:t>
            </a:r>
            <a:endParaRPr lang="en-US" dirty="0"/>
          </a:p>
        </p:txBody>
      </p:sp>
    </p:spTree>
    <p:extLst>
      <p:ext uri="{BB962C8B-B14F-4D97-AF65-F5344CB8AC3E}">
        <p14:creationId xmlns:p14="http://schemas.microsoft.com/office/powerpoint/2010/main" val="3113897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0968B-392E-849C-910D-27ADF93160BC}"/>
              </a:ext>
            </a:extLst>
          </p:cNvPr>
          <p:cNvSpPr>
            <a:spLocks noGrp="1"/>
          </p:cNvSpPr>
          <p:nvPr>
            <p:ph type="title"/>
          </p:nvPr>
        </p:nvSpPr>
        <p:spPr>
          <a:xfrm>
            <a:off x="838200" y="405446"/>
            <a:ext cx="5096069" cy="538696"/>
          </a:xfrm>
        </p:spPr>
        <p:txBody>
          <a:bodyPr anchor="t">
            <a:normAutofit/>
          </a:bodyPr>
          <a:lstStyle/>
          <a:p>
            <a:r>
              <a:rPr lang="en-US" dirty="0"/>
              <a:t>Deploy an App (2)</a:t>
            </a:r>
          </a:p>
        </p:txBody>
      </p:sp>
      <p:sp>
        <p:nvSpPr>
          <p:cNvPr id="3" name="Text Placeholder 2">
            <a:extLst>
              <a:ext uri="{FF2B5EF4-FFF2-40B4-BE49-F238E27FC236}">
                <a16:creationId xmlns:a16="http://schemas.microsoft.com/office/drawing/2014/main" id="{ED093A09-BBBF-2343-D49A-C03A215C1D88}"/>
              </a:ext>
            </a:extLst>
          </p:cNvPr>
          <p:cNvSpPr>
            <a:spLocks noGrp="1"/>
          </p:cNvSpPr>
          <p:nvPr>
            <p:ph type="body" sz="quarter" idx="11"/>
          </p:nvPr>
        </p:nvSpPr>
        <p:spPr>
          <a:xfrm>
            <a:off x="838404" y="1884792"/>
            <a:ext cx="5095865" cy="4284662"/>
          </a:xfrm>
        </p:spPr>
        <p:txBody>
          <a:bodyPr>
            <a:normAutofit/>
          </a:bodyPr>
          <a:lstStyle/>
          <a:p>
            <a:r>
              <a:rPr lang="en-GB" dirty="0"/>
              <a:t>You can create and manage a Deployment by using the Kubernetes command line interface, </a:t>
            </a:r>
            <a:r>
              <a:rPr lang="en-GB" b="1" dirty="0" err="1"/>
              <a:t>Kubectl</a:t>
            </a:r>
            <a:r>
              <a:rPr lang="en-GB" dirty="0"/>
              <a:t>. </a:t>
            </a:r>
          </a:p>
          <a:p>
            <a:r>
              <a:rPr lang="en-GB" dirty="0" err="1"/>
              <a:t>Kubectl</a:t>
            </a:r>
            <a:r>
              <a:rPr lang="en-GB" dirty="0"/>
              <a:t> uses the Kubernetes API to interact with the cluster. </a:t>
            </a:r>
          </a:p>
          <a:p>
            <a:r>
              <a:rPr lang="en-GB" dirty="0"/>
              <a:t>When you create a Deployment, you'll need to specify the container image for your application and the number of replicas that you want to run</a:t>
            </a:r>
            <a:endParaRPr lang="en-US" dirty="0"/>
          </a:p>
        </p:txBody>
      </p:sp>
      <p:sp>
        <p:nvSpPr>
          <p:cNvPr id="12" name="Text Placeholder 3">
            <a:extLst>
              <a:ext uri="{FF2B5EF4-FFF2-40B4-BE49-F238E27FC236}">
                <a16:creationId xmlns:a16="http://schemas.microsoft.com/office/drawing/2014/main" id="{2F5D0E0F-771C-22DE-AC63-B22C0148CC86}"/>
              </a:ext>
            </a:extLst>
          </p:cNvPr>
          <p:cNvSpPr>
            <a:spLocks noGrp="1"/>
          </p:cNvSpPr>
          <p:nvPr>
            <p:ph type="body" sz="quarter" idx="12"/>
          </p:nvPr>
        </p:nvSpPr>
        <p:spPr>
          <a:xfrm>
            <a:off x="838200" y="1399721"/>
            <a:ext cx="5096069" cy="485775"/>
          </a:xfrm>
        </p:spPr>
        <p:txBody>
          <a:bodyPr/>
          <a:lstStyle/>
          <a:p>
            <a:endParaRPr lang="en-US"/>
          </a:p>
        </p:txBody>
      </p:sp>
      <p:pic>
        <p:nvPicPr>
          <p:cNvPr id="5" name="Picture 4">
            <a:extLst>
              <a:ext uri="{FF2B5EF4-FFF2-40B4-BE49-F238E27FC236}">
                <a16:creationId xmlns:a16="http://schemas.microsoft.com/office/drawing/2014/main" id="{96D658C7-5ACC-C2D0-69EB-6A364BA48B4B}"/>
              </a:ext>
            </a:extLst>
          </p:cNvPr>
          <p:cNvPicPr>
            <a:picLocks noChangeAspect="1"/>
          </p:cNvPicPr>
          <p:nvPr/>
        </p:nvPicPr>
        <p:blipFill>
          <a:blip r:embed="rId2"/>
          <a:stretch>
            <a:fillRect/>
          </a:stretch>
        </p:blipFill>
        <p:spPr>
          <a:xfrm>
            <a:off x="7435850" y="1748399"/>
            <a:ext cx="4756150" cy="3222290"/>
          </a:xfrm>
          <a:prstGeom prst="rect">
            <a:avLst/>
          </a:prstGeom>
          <a:noFill/>
        </p:spPr>
      </p:pic>
    </p:spTree>
    <p:extLst>
      <p:ext uri="{BB962C8B-B14F-4D97-AF65-F5344CB8AC3E}">
        <p14:creationId xmlns:p14="http://schemas.microsoft.com/office/powerpoint/2010/main" val="34578894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C2E792-D4EC-8A42-8F8D-ADC23C7F5F56}"/>
              </a:ext>
            </a:extLst>
          </p:cNvPr>
          <p:cNvSpPr>
            <a:spLocks noGrp="1"/>
          </p:cNvSpPr>
          <p:nvPr>
            <p:ph type="title"/>
          </p:nvPr>
        </p:nvSpPr>
        <p:spPr/>
        <p:txBody>
          <a:bodyPr/>
          <a:lstStyle/>
          <a:p>
            <a:r>
              <a:rPr lang="en-US" dirty="0"/>
              <a:t>Deploy an App (3)</a:t>
            </a:r>
          </a:p>
        </p:txBody>
      </p:sp>
      <p:sp>
        <p:nvSpPr>
          <p:cNvPr id="7" name="Text Placeholder 6">
            <a:extLst>
              <a:ext uri="{FF2B5EF4-FFF2-40B4-BE49-F238E27FC236}">
                <a16:creationId xmlns:a16="http://schemas.microsoft.com/office/drawing/2014/main" id="{6FE0C5E5-9A4E-710D-E8FC-3FE69EDEABDF}"/>
              </a:ext>
            </a:extLst>
          </p:cNvPr>
          <p:cNvSpPr>
            <a:spLocks noGrp="1"/>
          </p:cNvSpPr>
          <p:nvPr>
            <p:ph type="body" sz="quarter" idx="11"/>
          </p:nvPr>
        </p:nvSpPr>
        <p:spPr>
          <a:xfrm>
            <a:off x="838404" y="1212987"/>
            <a:ext cx="10293016" cy="5149312"/>
          </a:xfrm>
        </p:spPr>
        <p:txBody>
          <a:bodyPr>
            <a:normAutofit/>
          </a:bodyPr>
          <a:lstStyle/>
          <a:p>
            <a:r>
              <a:rPr lang="en-US" dirty="0"/>
              <a:t>Create Deployment:</a:t>
            </a:r>
          </a:p>
          <a:p>
            <a:endParaRPr lang="en-US" dirty="0"/>
          </a:p>
          <a:p>
            <a:pPr lvl="1"/>
            <a:r>
              <a:rPr lang="en-GB" dirty="0"/>
              <a:t>This performed a few things for you:</a:t>
            </a:r>
          </a:p>
          <a:p>
            <a:pPr lvl="2"/>
            <a:r>
              <a:rPr lang="en-GB" dirty="0"/>
              <a:t>searched for a suitable node where an instance of the application could be run (we have only 1 available node)</a:t>
            </a:r>
          </a:p>
          <a:p>
            <a:pPr lvl="2"/>
            <a:r>
              <a:rPr lang="en-GB" dirty="0"/>
              <a:t>scheduled the application to run on that Node</a:t>
            </a:r>
          </a:p>
          <a:p>
            <a:pPr lvl="2"/>
            <a:r>
              <a:rPr lang="en-GB" dirty="0"/>
              <a:t>configured the cluster to reschedule the instance on a new Node when needed</a:t>
            </a:r>
          </a:p>
          <a:p>
            <a:r>
              <a:rPr lang="en-GB" dirty="0"/>
              <a:t>To list your deployments use the </a:t>
            </a:r>
            <a:r>
              <a:rPr lang="en-GB" b="1" dirty="0"/>
              <a:t>get deployments</a:t>
            </a:r>
            <a:r>
              <a:rPr lang="en-GB" dirty="0"/>
              <a:t> command:</a:t>
            </a:r>
          </a:p>
          <a:p>
            <a:endParaRPr lang="en-GB" dirty="0"/>
          </a:p>
          <a:p>
            <a:r>
              <a:rPr lang="en-GB" dirty="0"/>
              <a:t>View your app:</a:t>
            </a:r>
          </a:p>
          <a:p>
            <a:pPr lvl="1"/>
            <a:r>
              <a:rPr lang="en-GB" dirty="0"/>
              <a:t>Pods that are running inside Kubernetes are running on a private, isolated network. </a:t>
            </a:r>
          </a:p>
          <a:p>
            <a:pPr lvl="1"/>
            <a:r>
              <a:rPr lang="en-GB" dirty="0"/>
              <a:t>By default they are visible from other pods and services within the same </a:t>
            </a:r>
            <a:r>
              <a:rPr lang="en-GB" dirty="0" err="1"/>
              <a:t>kubernetes</a:t>
            </a:r>
            <a:r>
              <a:rPr lang="en-GB" dirty="0"/>
              <a:t> cluster, but not outside that network.</a:t>
            </a:r>
          </a:p>
          <a:p>
            <a:pPr lvl="1"/>
            <a:r>
              <a:rPr lang="en-GB" dirty="0"/>
              <a:t>When we use </a:t>
            </a:r>
            <a:r>
              <a:rPr lang="en-GB" dirty="0" err="1"/>
              <a:t>kubectl</a:t>
            </a:r>
            <a:r>
              <a:rPr lang="en-GB" dirty="0"/>
              <a:t>, we're interacting through an API endpoint to communicate with our application.</a:t>
            </a:r>
          </a:p>
          <a:p>
            <a:pPr lvl="1"/>
            <a:r>
              <a:rPr lang="en-GB" dirty="0"/>
              <a:t>The </a:t>
            </a:r>
            <a:r>
              <a:rPr lang="en-GB" dirty="0" err="1"/>
              <a:t>kubectl</a:t>
            </a:r>
            <a:r>
              <a:rPr lang="en-GB" dirty="0"/>
              <a:t> command can create a proxy that will forward communications into the cluster-wide, private network. The proxy can be terminated by pressing control-C and won't show any output while its running.</a:t>
            </a:r>
            <a:br>
              <a:rPr lang="en-GB" dirty="0"/>
            </a:br>
            <a:endParaRPr lang="en-GB" dirty="0"/>
          </a:p>
        </p:txBody>
      </p:sp>
      <p:sp>
        <p:nvSpPr>
          <p:cNvPr id="9" name="TextBox 8">
            <a:extLst>
              <a:ext uri="{FF2B5EF4-FFF2-40B4-BE49-F238E27FC236}">
                <a16:creationId xmlns:a16="http://schemas.microsoft.com/office/drawing/2014/main" id="{51E1521E-9D89-9BCF-518A-69BB5377F2C4}"/>
              </a:ext>
            </a:extLst>
          </p:cNvPr>
          <p:cNvSpPr txBox="1"/>
          <p:nvPr/>
        </p:nvSpPr>
        <p:spPr>
          <a:xfrm>
            <a:off x="1147206" y="1562028"/>
            <a:ext cx="8622435" cy="307777"/>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create deployment </a:t>
            </a:r>
            <a:r>
              <a:rPr lang="en-US" sz="1400" dirty="0" err="1">
                <a:solidFill>
                  <a:schemeClr val="bg1"/>
                </a:solidFill>
              </a:rPr>
              <a:t>kubernetes</a:t>
            </a:r>
            <a:r>
              <a:rPr lang="en-US" sz="1400" dirty="0">
                <a:solidFill>
                  <a:schemeClr val="bg1"/>
                </a:solidFill>
              </a:rPr>
              <a:t>-bootcamp --image=</a:t>
            </a:r>
            <a:r>
              <a:rPr lang="en-US" sz="1400" dirty="0" err="1">
                <a:solidFill>
                  <a:schemeClr val="bg1"/>
                </a:solidFill>
              </a:rPr>
              <a:t>gcr.io</a:t>
            </a:r>
            <a:r>
              <a:rPr lang="en-US" sz="1400" dirty="0">
                <a:solidFill>
                  <a:schemeClr val="bg1"/>
                </a:solidFill>
              </a:rPr>
              <a:t>/google-samples/kubernetes-bootcamp:v1</a:t>
            </a:r>
          </a:p>
        </p:txBody>
      </p:sp>
      <p:sp>
        <p:nvSpPr>
          <p:cNvPr id="10" name="TextBox 9">
            <a:extLst>
              <a:ext uri="{FF2B5EF4-FFF2-40B4-BE49-F238E27FC236}">
                <a16:creationId xmlns:a16="http://schemas.microsoft.com/office/drawing/2014/main" id="{FEA066E6-869A-0B57-A53E-BCFC8FFCA655}"/>
              </a:ext>
            </a:extLst>
          </p:cNvPr>
          <p:cNvSpPr txBox="1"/>
          <p:nvPr/>
        </p:nvSpPr>
        <p:spPr>
          <a:xfrm>
            <a:off x="1147206" y="3393718"/>
            <a:ext cx="8622435" cy="307777"/>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get deployments</a:t>
            </a:r>
          </a:p>
        </p:txBody>
      </p:sp>
      <p:sp>
        <p:nvSpPr>
          <p:cNvPr id="11" name="TextBox 10">
            <a:extLst>
              <a:ext uri="{FF2B5EF4-FFF2-40B4-BE49-F238E27FC236}">
                <a16:creationId xmlns:a16="http://schemas.microsoft.com/office/drawing/2014/main" id="{1613287D-BBB4-DE5A-16CC-ED46E2BD2764}"/>
              </a:ext>
            </a:extLst>
          </p:cNvPr>
          <p:cNvSpPr txBox="1"/>
          <p:nvPr/>
        </p:nvSpPr>
        <p:spPr>
          <a:xfrm>
            <a:off x="1147206" y="5645013"/>
            <a:ext cx="8622435" cy="307777"/>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proxy</a:t>
            </a:r>
          </a:p>
        </p:txBody>
      </p:sp>
      <p:sp>
        <p:nvSpPr>
          <p:cNvPr id="12" name="TextBox 11">
            <a:extLst>
              <a:ext uri="{FF2B5EF4-FFF2-40B4-BE49-F238E27FC236}">
                <a16:creationId xmlns:a16="http://schemas.microsoft.com/office/drawing/2014/main" id="{20FC37CD-1F84-281C-2E95-B2FEA3D661C0}"/>
              </a:ext>
            </a:extLst>
          </p:cNvPr>
          <p:cNvSpPr txBox="1"/>
          <p:nvPr/>
        </p:nvSpPr>
        <p:spPr>
          <a:xfrm>
            <a:off x="1147206" y="6003656"/>
            <a:ext cx="8622435" cy="307777"/>
          </a:xfrm>
          <a:prstGeom prst="rect">
            <a:avLst/>
          </a:prstGeom>
          <a:noFill/>
          <a:ln>
            <a:solidFill>
              <a:schemeClr val="bg1"/>
            </a:solidFill>
          </a:ln>
        </p:spPr>
        <p:txBody>
          <a:bodyPr wrap="square">
            <a:spAutoFit/>
          </a:bodyPr>
          <a:lstStyle/>
          <a:p>
            <a:r>
              <a:rPr lang="en-US" sz="1400" dirty="0">
                <a:solidFill>
                  <a:schemeClr val="bg1"/>
                </a:solidFill>
              </a:rPr>
              <a:t>curl http://localhost:8001/version</a:t>
            </a:r>
          </a:p>
        </p:txBody>
      </p:sp>
    </p:spTree>
    <p:extLst>
      <p:ext uri="{BB962C8B-B14F-4D97-AF65-F5344CB8AC3E}">
        <p14:creationId xmlns:p14="http://schemas.microsoft.com/office/powerpoint/2010/main" val="953829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46801-57EA-CDFC-EFA5-78056152A8B6}"/>
              </a:ext>
            </a:extLst>
          </p:cNvPr>
          <p:cNvSpPr>
            <a:spLocks noGrp="1"/>
          </p:cNvSpPr>
          <p:nvPr>
            <p:ph type="title"/>
          </p:nvPr>
        </p:nvSpPr>
        <p:spPr/>
        <p:txBody>
          <a:bodyPr/>
          <a:lstStyle/>
          <a:p>
            <a:r>
              <a:rPr lang="en-US" dirty="0"/>
              <a:t>Explore Your App</a:t>
            </a:r>
          </a:p>
        </p:txBody>
      </p:sp>
      <p:sp>
        <p:nvSpPr>
          <p:cNvPr id="3" name="Text Placeholder 2">
            <a:extLst>
              <a:ext uri="{FF2B5EF4-FFF2-40B4-BE49-F238E27FC236}">
                <a16:creationId xmlns:a16="http://schemas.microsoft.com/office/drawing/2014/main" id="{7920FBF8-0D49-F677-71EA-6D90C290F001}"/>
              </a:ext>
            </a:extLst>
          </p:cNvPr>
          <p:cNvSpPr>
            <a:spLocks noGrp="1"/>
          </p:cNvSpPr>
          <p:nvPr>
            <p:ph type="body" sz="quarter" idx="11"/>
          </p:nvPr>
        </p:nvSpPr>
        <p:spPr>
          <a:xfrm>
            <a:off x="838404" y="1212987"/>
            <a:ext cx="10293016" cy="5239567"/>
          </a:xfrm>
        </p:spPr>
        <p:txBody>
          <a:bodyPr>
            <a:normAutofit lnSpcReduction="10000"/>
          </a:bodyPr>
          <a:lstStyle/>
          <a:p>
            <a:r>
              <a:rPr lang="en-GB" dirty="0"/>
              <a:t>When you created a Deployment, Kubernetes created a </a:t>
            </a:r>
            <a:r>
              <a:rPr lang="en-GB" b="1" dirty="0"/>
              <a:t>Pod</a:t>
            </a:r>
            <a:r>
              <a:rPr lang="en-GB" dirty="0"/>
              <a:t> to host your application instance.</a:t>
            </a:r>
          </a:p>
          <a:p>
            <a:r>
              <a:rPr lang="en-GB" dirty="0"/>
              <a:t>A Pod is a Kubernetes abstraction that represents a group of one or more application containers (such as Docker), and some shared resources for those containers. </a:t>
            </a:r>
          </a:p>
          <a:p>
            <a:r>
              <a:rPr lang="en-GB" dirty="0"/>
              <a:t>Those resources include:</a:t>
            </a:r>
          </a:p>
          <a:p>
            <a:pPr lvl="1"/>
            <a:r>
              <a:rPr lang="en-GB" dirty="0"/>
              <a:t>Shared storage, as Volumes</a:t>
            </a:r>
          </a:p>
          <a:p>
            <a:pPr lvl="1"/>
            <a:r>
              <a:rPr lang="en-GB" dirty="0"/>
              <a:t>Networking, as a unique cluster IP address</a:t>
            </a:r>
          </a:p>
          <a:p>
            <a:pPr lvl="1"/>
            <a:r>
              <a:rPr lang="en-GB" dirty="0"/>
              <a:t>Information about how to run each container, such as the container image version or specific ports to use</a:t>
            </a:r>
          </a:p>
          <a:p>
            <a:r>
              <a:rPr lang="en-GB" dirty="0"/>
              <a:t>A Pod models an application-specific "logical host" and can contain different application containers which are relatively tightly coupled.</a:t>
            </a:r>
          </a:p>
          <a:p>
            <a:r>
              <a:rPr lang="en-GB" dirty="0"/>
              <a:t>The containers in a Pod share an IP Address and port space, are always co-located and co-scheduled, and run in a shared context on the same Node.</a:t>
            </a:r>
          </a:p>
          <a:p>
            <a:r>
              <a:rPr lang="en-GB" dirty="0"/>
              <a:t>Pods are the atomic unit on the Kubernetes platform.</a:t>
            </a:r>
          </a:p>
          <a:p>
            <a:r>
              <a:rPr lang="en-GB" dirty="0"/>
              <a:t>When we create a Deployment on Kubernetes, that Deployment creates Pods with containers inside them (as opposed to creating containers directly)</a:t>
            </a:r>
          </a:p>
          <a:p>
            <a:r>
              <a:rPr lang="en-GB" dirty="0"/>
              <a:t>Each Pod is tied to the Node where it is scheduled, and remains there until termination (according to restart policy) or deletion. In case of a Node failure, identical Pods are scheduled on other available Nodes in the cluster.</a:t>
            </a:r>
          </a:p>
        </p:txBody>
      </p:sp>
    </p:spTree>
    <p:extLst>
      <p:ext uri="{BB962C8B-B14F-4D97-AF65-F5344CB8AC3E}">
        <p14:creationId xmlns:p14="http://schemas.microsoft.com/office/powerpoint/2010/main" val="2806407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0180-5C39-7615-B7A8-C61DA3ADF487}"/>
              </a:ext>
            </a:extLst>
          </p:cNvPr>
          <p:cNvSpPr>
            <a:spLocks noGrp="1"/>
          </p:cNvSpPr>
          <p:nvPr>
            <p:ph type="title"/>
          </p:nvPr>
        </p:nvSpPr>
        <p:spPr/>
        <p:txBody>
          <a:bodyPr anchor="t">
            <a:normAutofit/>
          </a:bodyPr>
          <a:lstStyle/>
          <a:p>
            <a:r>
              <a:rPr lang="en-US" dirty="0"/>
              <a:t>Explore Your App (2)</a:t>
            </a:r>
          </a:p>
        </p:txBody>
      </p:sp>
      <p:pic>
        <p:nvPicPr>
          <p:cNvPr id="4" name="Picture 3">
            <a:extLst>
              <a:ext uri="{FF2B5EF4-FFF2-40B4-BE49-F238E27FC236}">
                <a16:creationId xmlns:a16="http://schemas.microsoft.com/office/drawing/2014/main" id="{A940E014-B777-F733-3825-1537C3B4D826}"/>
              </a:ext>
            </a:extLst>
          </p:cNvPr>
          <p:cNvPicPr>
            <a:picLocks noChangeAspect="1"/>
          </p:cNvPicPr>
          <p:nvPr/>
        </p:nvPicPr>
        <p:blipFill>
          <a:blip r:embed="rId2"/>
          <a:stretch>
            <a:fillRect/>
          </a:stretch>
        </p:blipFill>
        <p:spPr>
          <a:xfrm>
            <a:off x="899745" y="1036332"/>
            <a:ext cx="10392509" cy="4416812"/>
          </a:xfrm>
          <a:prstGeom prst="rect">
            <a:avLst/>
          </a:prstGeom>
          <a:noFill/>
        </p:spPr>
      </p:pic>
    </p:spTree>
    <p:extLst>
      <p:ext uri="{BB962C8B-B14F-4D97-AF65-F5344CB8AC3E}">
        <p14:creationId xmlns:p14="http://schemas.microsoft.com/office/powerpoint/2010/main" val="3187679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D0180-5C39-7615-B7A8-C61DA3ADF487}"/>
              </a:ext>
            </a:extLst>
          </p:cNvPr>
          <p:cNvSpPr>
            <a:spLocks noGrp="1"/>
          </p:cNvSpPr>
          <p:nvPr>
            <p:ph type="title"/>
          </p:nvPr>
        </p:nvSpPr>
        <p:spPr>
          <a:xfrm>
            <a:off x="838200" y="405446"/>
            <a:ext cx="5096069" cy="538696"/>
          </a:xfrm>
        </p:spPr>
        <p:txBody>
          <a:bodyPr anchor="t">
            <a:normAutofit/>
          </a:bodyPr>
          <a:lstStyle/>
          <a:p>
            <a:r>
              <a:rPr lang="en-US" dirty="0"/>
              <a:t>Explore Your App (3)</a:t>
            </a:r>
          </a:p>
        </p:txBody>
      </p:sp>
      <p:sp>
        <p:nvSpPr>
          <p:cNvPr id="8" name="Text Placeholder 2">
            <a:extLst>
              <a:ext uri="{FF2B5EF4-FFF2-40B4-BE49-F238E27FC236}">
                <a16:creationId xmlns:a16="http://schemas.microsoft.com/office/drawing/2014/main" id="{40507E3D-33B1-A2C3-9181-CA8E52E4E597}"/>
              </a:ext>
            </a:extLst>
          </p:cNvPr>
          <p:cNvSpPr>
            <a:spLocks noGrp="1"/>
          </p:cNvSpPr>
          <p:nvPr>
            <p:ph type="body" sz="quarter" idx="11"/>
          </p:nvPr>
        </p:nvSpPr>
        <p:spPr>
          <a:xfrm>
            <a:off x="838404" y="1884792"/>
            <a:ext cx="6361293" cy="4284662"/>
          </a:xfrm>
        </p:spPr>
        <p:txBody>
          <a:bodyPr>
            <a:normAutofit/>
          </a:bodyPr>
          <a:lstStyle/>
          <a:p>
            <a:r>
              <a:rPr lang="en-US" dirty="0"/>
              <a:t>A Pod always runs on a </a:t>
            </a:r>
            <a:r>
              <a:rPr lang="en-US" b="1" dirty="0"/>
              <a:t>Node</a:t>
            </a:r>
          </a:p>
          <a:p>
            <a:r>
              <a:rPr lang="en-GB" dirty="0"/>
              <a:t>A Node is a worker machine in Kubernetes and may be either a virtual or a physical machine, depending on the cluster.</a:t>
            </a:r>
          </a:p>
          <a:p>
            <a:r>
              <a:rPr lang="en-GB" dirty="0"/>
              <a:t>A Node can have multiple pods, and the Kubernetes control plane automatically handles scheduling the pods across the Nodes in the cluster.</a:t>
            </a:r>
          </a:p>
          <a:p>
            <a:r>
              <a:rPr lang="en-GB" dirty="0"/>
              <a:t>Every Kubernetes Node runs at least:</a:t>
            </a:r>
          </a:p>
          <a:p>
            <a:pPr lvl="1"/>
            <a:r>
              <a:rPr lang="en-GB" dirty="0" err="1"/>
              <a:t>Kubelet</a:t>
            </a:r>
            <a:r>
              <a:rPr lang="en-GB" dirty="0"/>
              <a:t>, a process responsible for communication between the Kubernetes control plane and the Node; it manages the Pods and the containers running on a machine.</a:t>
            </a:r>
          </a:p>
          <a:p>
            <a:pPr lvl="1"/>
            <a:r>
              <a:rPr lang="en-GB" dirty="0"/>
              <a:t>A container runtime (like Docker) responsible for pulling the container image from a registry, unpacking the container, and running the application.</a:t>
            </a:r>
          </a:p>
          <a:p>
            <a:endParaRPr lang="en-US" b="1" dirty="0"/>
          </a:p>
        </p:txBody>
      </p:sp>
      <p:sp>
        <p:nvSpPr>
          <p:cNvPr id="10" name="Text Placeholder 3">
            <a:extLst>
              <a:ext uri="{FF2B5EF4-FFF2-40B4-BE49-F238E27FC236}">
                <a16:creationId xmlns:a16="http://schemas.microsoft.com/office/drawing/2014/main" id="{61CBF8ED-8F15-BD04-880A-5970F6568339}"/>
              </a:ext>
            </a:extLst>
          </p:cNvPr>
          <p:cNvSpPr>
            <a:spLocks noGrp="1"/>
          </p:cNvSpPr>
          <p:nvPr>
            <p:ph type="body" sz="quarter" idx="12"/>
          </p:nvPr>
        </p:nvSpPr>
        <p:spPr>
          <a:xfrm>
            <a:off x="838200" y="1399721"/>
            <a:ext cx="5096069" cy="485775"/>
          </a:xfrm>
        </p:spPr>
        <p:txBody>
          <a:bodyPr/>
          <a:lstStyle/>
          <a:p>
            <a:r>
              <a:rPr lang="en-US" dirty="0"/>
              <a:t>Nodes</a:t>
            </a:r>
          </a:p>
        </p:txBody>
      </p:sp>
      <p:pic>
        <p:nvPicPr>
          <p:cNvPr id="3" name="Picture 2">
            <a:extLst>
              <a:ext uri="{FF2B5EF4-FFF2-40B4-BE49-F238E27FC236}">
                <a16:creationId xmlns:a16="http://schemas.microsoft.com/office/drawing/2014/main" id="{7C019DAB-46C1-EE52-2042-B806E45D5CCE}"/>
              </a:ext>
            </a:extLst>
          </p:cNvPr>
          <p:cNvPicPr>
            <a:picLocks noChangeAspect="1"/>
          </p:cNvPicPr>
          <p:nvPr/>
        </p:nvPicPr>
        <p:blipFill>
          <a:blip r:embed="rId2"/>
          <a:stretch>
            <a:fillRect/>
          </a:stretch>
        </p:blipFill>
        <p:spPr>
          <a:xfrm>
            <a:off x="7435850" y="1445195"/>
            <a:ext cx="4756150" cy="3828699"/>
          </a:xfrm>
          <a:prstGeom prst="rect">
            <a:avLst/>
          </a:prstGeom>
          <a:noFill/>
        </p:spPr>
      </p:pic>
    </p:spTree>
    <p:extLst>
      <p:ext uri="{BB962C8B-B14F-4D97-AF65-F5344CB8AC3E}">
        <p14:creationId xmlns:p14="http://schemas.microsoft.com/office/powerpoint/2010/main" val="4257712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D3F61D-C808-7BF9-1220-ED91E7142572}"/>
              </a:ext>
            </a:extLst>
          </p:cNvPr>
          <p:cNvSpPr>
            <a:spLocks noGrp="1"/>
          </p:cNvSpPr>
          <p:nvPr>
            <p:ph type="title"/>
          </p:nvPr>
        </p:nvSpPr>
        <p:spPr/>
        <p:txBody>
          <a:bodyPr/>
          <a:lstStyle/>
          <a:p>
            <a:r>
              <a:rPr lang="en-US" dirty="0"/>
              <a:t>Explore Your App (4)</a:t>
            </a:r>
          </a:p>
        </p:txBody>
      </p:sp>
      <p:sp>
        <p:nvSpPr>
          <p:cNvPr id="7" name="Text Placeholder 6">
            <a:extLst>
              <a:ext uri="{FF2B5EF4-FFF2-40B4-BE49-F238E27FC236}">
                <a16:creationId xmlns:a16="http://schemas.microsoft.com/office/drawing/2014/main" id="{C06E38CA-9164-87E3-B1DF-5F434B3D45BE}"/>
              </a:ext>
            </a:extLst>
          </p:cNvPr>
          <p:cNvSpPr>
            <a:spLocks noGrp="1"/>
          </p:cNvSpPr>
          <p:nvPr>
            <p:ph type="body" sz="quarter" idx="11"/>
          </p:nvPr>
        </p:nvSpPr>
        <p:spPr>
          <a:xfrm>
            <a:off x="838404" y="1212987"/>
            <a:ext cx="10293016" cy="4985682"/>
          </a:xfrm>
        </p:spPr>
        <p:txBody>
          <a:bodyPr/>
          <a:lstStyle/>
          <a:p>
            <a:r>
              <a:rPr lang="en-US" dirty="0"/>
              <a:t>Get Pod name</a:t>
            </a:r>
          </a:p>
          <a:p>
            <a:endParaRPr lang="en-US" dirty="0"/>
          </a:p>
          <a:p>
            <a:r>
              <a:rPr lang="en-US" dirty="0"/>
              <a:t>Export to POD_NAME</a:t>
            </a:r>
          </a:p>
          <a:p>
            <a:endParaRPr lang="en-US" dirty="0"/>
          </a:p>
          <a:p>
            <a:endParaRPr lang="en-US" dirty="0"/>
          </a:p>
          <a:p>
            <a:r>
              <a:rPr lang="en-US" dirty="0"/>
              <a:t>Run proxy in another tab</a:t>
            </a:r>
          </a:p>
          <a:p>
            <a:endParaRPr lang="en-US" dirty="0"/>
          </a:p>
          <a:p>
            <a:r>
              <a:rPr lang="en-GB" dirty="0"/>
              <a:t>To see the output of our application, run a curl request.</a:t>
            </a:r>
          </a:p>
          <a:p>
            <a:endParaRPr lang="en-GB" dirty="0"/>
          </a:p>
          <a:p>
            <a:r>
              <a:rPr lang="en-GB" dirty="0"/>
              <a:t>View logs of container</a:t>
            </a:r>
          </a:p>
          <a:p>
            <a:endParaRPr lang="en-GB" dirty="0"/>
          </a:p>
          <a:p>
            <a:r>
              <a:rPr lang="en-GB" dirty="0"/>
              <a:t>Exec command in container</a:t>
            </a:r>
            <a:endParaRPr lang="en-US" dirty="0"/>
          </a:p>
          <a:p>
            <a:endParaRPr lang="en-US" dirty="0"/>
          </a:p>
        </p:txBody>
      </p:sp>
      <p:sp>
        <p:nvSpPr>
          <p:cNvPr id="8" name="TextBox 7">
            <a:extLst>
              <a:ext uri="{FF2B5EF4-FFF2-40B4-BE49-F238E27FC236}">
                <a16:creationId xmlns:a16="http://schemas.microsoft.com/office/drawing/2014/main" id="{35009723-47CC-51CC-170B-996C7BE38B3D}"/>
              </a:ext>
            </a:extLst>
          </p:cNvPr>
          <p:cNvSpPr txBox="1"/>
          <p:nvPr/>
        </p:nvSpPr>
        <p:spPr>
          <a:xfrm>
            <a:off x="1147206" y="1562028"/>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get pods -o go-template --template '{{range .items}}{{.</a:t>
            </a:r>
            <a:r>
              <a:rPr lang="en-GB" sz="1400" dirty="0" err="1">
                <a:solidFill>
                  <a:schemeClr val="bg1"/>
                </a:solidFill>
              </a:rPr>
              <a:t>metadata.name</a:t>
            </a:r>
            <a:r>
              <a:rPr lang="en-GB" sz="1400" dirty="0">
                <a:solidFill>
                  <a:schemeClr val="bg1"/>
                </a:solidFill>
              </a:rPr>
              <a:t>}}{{"\n"}}{{end}}'</a:t>
            </a:r>
            <a:endParaRPr lang="en-US" sz="1400" dirty="0">
              <a:solidFill>
                <a:schemeClr val="bg1"/>
              </a:solidFill>
            </a:endParaRPr>
          </a:p>
        </p:txBody>
      </p:sp>
      <p:sp>
        <p:nvSpPr>
          <p:cNvPr id="9" name="TextBox 8">
            <a:extLst>
              <a:ext uri="{FF2B5EF4-FFF2-40B4-BE49-F238E27FC236}">
                <a16:creationId xmlns:a16="http://schemas.microsoft.com/office/drawing/2014/main" id="{5CB08DAB-13F1-26B5-470E-526EC7F1C5DD}"/>
              </a:ext>
            </a:extLst>
          </p:cNvPr>
          <p:cNvSpPr txBox="1"/>
          <p:nvPr/>
        </p:nvSpPr>
        <p:spPr>
          <a:xfrm>
            <a:off x="1147205" y="2378571"/>
            <a:ext cx="8622435" cy="523220"/>
          </a:xfrm>
          <a:prstGeom prst="rect">
            <a:avLst/>
          </a:prstGeom>
          <a:noFill/>
          <a:ln>
            <a:solidFill>
              <a:schemeClr val="bg1"/>
            </a:solidFill>
          </a:ln>
        </p:spPr>
        <p:txBody>
          <a:bodyPr wrap="square">
            <a:spAutoFit/>
          </a:bodyPr>
          <a:lstStyle/>
          <a:p>
            <a:r>
              <a:rPr lang="en-GB" sz="1400" i="1" dirty="0">
                <a:solidFill>
                  <a:schemeClr val="bg1"/>
                </a:solidFill>
              </a:rPr>
              <a:t>export POD_NAME=$(</a:t>
            </a:r>
            <a:r>
              <a:rPr lang="en-GB" sz="1400" i="1" dirty="0" err="1">
                <a:solidFill>
                  <a:schemeClr val="bg1"/>
                </a:solidFill>
              </a:rPr>
              <a:t>kubectl</a:t>
            </a:r>
            <a:r>
              <a:rPr lang="en-GB" sz="1400" i="1" dirty="0">
                <a:solidFill>
                  <a:schemeClr val="bg1"/>
                </a:solidFill>
              </a:rPr>
              <a:t> </a:t>
            </a:r>
            <a:r>
              <a:rPr lang="en-GB" sz="1400" dirty="0">
                <a:solidFill>
                  <a:schemeClr val="bg1"/>
                </a:solidFill>
              </a:rPr>
              <a:t>get pods -o go-template --template '{{range .items}}{{.</a:t>
            </a:r>
            <a:r>
              <a:rPr lang="en-GB" sz="1400" dirty="0" err="1">
                <a:solidFill>
                  <a:schemeClr val="bg1"/>
                </a:solidFill>
              </a:rPr>
              <a:t>metadata.name</a:t>
            </a:r>
            <a:r>
              <a:rPr lang="en-GB" sz="1400" dirty="0">
                <a:solidFill>
                  <a:schemeClr val="bg1"/>
                </a:solidFill>
              </a:rPr>
              <a:t>}}{{"\n"}}{{end}}')</a:t>
            </a:r>
            <a:endParaRPr lang="en-US" sz="1400" dirty="0">
              <a:solidFill>
                <a:schemeClr val="bg1"/>
              </a:solidFill>
            </a:endParaRPr>
          </a:p>
        </p:txBody>
      </p:sp>
      <p:sp>
        <p:nvSpPr>
          <p:cNvPr id="10" name="TextBox 9">
            <a:extLst>
              <a:ext uri="{FF2B5EF4-FFF2-40B4-BE49-F238E27FC236}">
                <a16:creationId xmlns:a16="http://schemas.microsoft.com/office/drawing/2014/main" id="{7134C222-7BEA-5568-50A1-0ADD9E5A2098}"/>
              </a:ext>
            </a:extLst>
          </p:cNvPr>
          <p:cNvSpPr txBox="1"/>
          <p:nvPr/>
        </p:nvSpPr>
        <p:spPr>
          <a:xfrm>
            <a:off x="1147204" y="3488329"/>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proxy</a:t>
            </a:r>
            <a:endParaRPr lang="en-US" sz="1400" dirty="0">
              <a:solidFill>
                <a:schemeClr val="bg1"/>
              </a:solidFill>
            </a:endParaRPr>
          </a:p>
        </p:txBody>
      </p:sp>
      <p:sp>
        <p:nvSpPr>
          <p:cNvPr id="11" name="TextBox 10">
            <a:extLst>
              <a:ext uri="{FF2B5EF4-FFF2-40B4-BE49-F238E27FC236}">
                <a16:creationId xmlns:a16="http://schemas.microsoft.com/office/drawing/2014/main" id="{61C5C75B-3F62-F43C-211C-690C19D58187}"/>
              </a:ext>
            </a:extLst>
          </p:cNvPr>
          <p:cNvSpPr txBox="1"/>
          <p:nvPr/>
        </p:nvSpPr>
        <p:spPr>
          <a:xfrm>
            <a:off x="1147204" y="4236965"/>
            <a:ext cx="8622435" cy="307777"/>
          </a:xfrm>
          <a:prstGeom prst="rect">
            <a:avLst/>
          </a:prstGeom>
          <a:noFill/>
          <a:ln>
            <a:solidFill>
              <a:schemeClr val="bg1"/>
            </a:solidFill>
          </a:ln>
        </p:spPr>
        <p:txBody>
          <a:bodyPr wrap="square">
            <a:spAutoFit/>
          </a:bodyPr>
          <a:lstStyle/>
          <a:p>
            <a:r>
              <a:rPr lang="en-GB" sz="1400" i="1" dirty="0">
                <a:solidFill>
                  <a:schemeClr val="bg1"/>
                </a:solidFill>
              </a:rPr>
              <a:t>curl http://localhost:8001/</a:t>
            </a:r>
            <a:r>
              <a:rPr lang="en-GB" sz="1400" i="1" dirty="0" err="1">
                <a:solidFill>
                  <a:schemeClr val="bg1"/>
                </a:solidFill>
              </a:rPr>
              <a:t>api</a:t>
            </a:r>
            <a:r>
              <a:rPr lang="en-GB" sz="1400" i="1" dirty="0">
                <a:solidFill>
                  <a:schemeClr val="bg1"/>
                </a:solidFill>
              </a:rPr>
              <a:t>/v1/namespaces/default/pods/$POD_NAME</a:t>
            </a:r>
            <a:endParaRPr lang="en-US" sz="1400" dirty="0">
              <a:solidFill>
                <a:schemeClr val="bg1"/>
              </a:solidFill>
            </a:endParaRPr>
          </a:p>
        </p:txBody>
      </p:sp>
      <p:sp>
        <p:nvSpPr>
          <p:cNvPr id="12" name="TextBox 11">
            <a:extLst>
              <a:ext uri="{FF2B5EF4-FFF2-40B4-BE49-F238E27FC236}">
                <a16:creationId xmlns:a16="http://schemas.microsoft.com/office/drawing/2014/main" id="{76B60C72-9C29-6590-B653-C754F9312B35}"/>
              </a:ext>
            </a:extLst>
          </p:cNvPr>
          <p:cNvSpPr txBox="1"/>
          <p:nvPr/>
        </p:nvSpPr>
        <p:spPr>
          <a:xfrm>
            <a:off x="1147203" y="4885074"/>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logs $POD_NAME</a:t>
            </a:r>
            <a:endParaRPr lang="en-US" sz="1400" dirty="0">
              <a:solidFill>
                <a:schemeClr val="bg1"/>
              </a:solidFill>
            </a:endParaRPr>
          </a:p>
        </p:txBody>
      </p:sp>
      <p:sp>
        <p:nvSpPr>
          <p:cNvPr id="13" name="TextBox 12">
            <a:extLst>
              <a:ext uri="{FF2B5EF4-FFF2-40B4-BE49-F238E27FC236}">
                <a16:creationId xmlns:a16="http://schemas.microsoft.com/office/drawing/2014/main" id="{6C819015-2426-1E77-0B8B-0682FDA2BE3D}"/>
              </a:ext>
            </a:extLst>
          </p:cNvPr>
          <p:cNvSpPr txBox="1"/>
          <p:nvPr/>
        </p:nvSpPr>
        <p:spPr>
          <a:xfrm>
            <a:off x="1147203" y="5763171"/>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exec $POD_NAME -- env</a:t>
            </a:r>
            <a:endParaRPr lang="en-US" sz="1400" dirty="0">
              <a:solidFill>
                <a:schemeClr val="bg1"/>
              </a:solidFill>
            </a:endParaRPr>
          </a:p>
        </p:txBody>
      </p:sp>
    </p:spTree>
    <p:extLst>
      <p:ext uri="{BB962C8B-B14F-4D97-AF65-F5344CB8AC3E}">
        <p14:creationId xmlns:p14="http://schemas.microsoft.com/office/powerpoint/2010/main" val="2653426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DE02-385F-07DD-3DB0-06D38DED55F9}"/>
              </a:ext>
            </a:extLst>
          </p:cNvPr>
          <p:cNvSpPr>
            <a:spLocks noGrp="1"/>
          </p:cNvSpPr>
          <p:nvPr>
            <p:ph type="title"/>
          </p:nvPr>
        </p:nvSpPr>
        <p:spPr>
          <a:xfrm>
            <a:off x="838200" y="405446"/>
            <a:ext cx="6054007" cy="538696"/>
          </a:xfrm>
        </p:spPr>
        <p:txBody>
          <a:bodyPr anchor="t">
            <a:normAutofit/>
          </a:bodyPr>
          <a:lstStyle/>
          <a:p>
            <a:r>
              <a:rPr lang="en-US" dirty="0"/>
              <a:t>Virtual Machines (2)</a:t>
            </a:r>
          </a:p>
        </p:txBody>
      </p:sp>
      <p:sp>
        <p:nvSpPr>
          <p:cNvPr id="3" name="Text Placeholder 2">
            <a:extLst>
              <a:ext uri="{FF2B5EF4-FFF2-40B4-BE49-F238E27FC236}">
                <a16:creationId xmlns:a16="http://schemas.microsoft.com/office/drawing/2014/main" id="{F44DD060-0114-E630-D27F-38D02EB1DE07}"/>
              </a:ext>
            </a:extLst>
          </p:cNvPr>
          <p:cNvSpPr>
            <a:spLocks noGrp="1"/>
          </p:cNvSpPr>
          <p:nvPr>
            <p:ph type="body" sz="quarter" idx="11"/>
          </p:nvPr>
        </p:nvSpPr>
        <p:spPr>
          <a:xfrm>
            <a:off x="838404" y="1212987"/>
            <a:ext cx="7086395" cy="5058504"/>
          </a:xfrm>
        </p:spPr>
        <p:txBody>
          <a:bodyPr>
            <a:normAutofit/>
          </a:bodyPr>
          <a:lstStyle/>
          <a:p>
            <a:r>
              <a:rPr lang="en-GB" dirty="0"/>
              <a:t>Disadvantages of VMs:</a:t>
            </a:r>
          </a:p>
          <a:p>
            <a:pPr lvl="1"/>
            <a:r>
              <a:rPr lang="en-GB" dirty="0"/>
              <a:t>Running multiple virtual machines on one physical machine can result in unstable performance if infrastructure requirements are not met.  </a:t>
            </a:r>
          </a:p>
          <a:p>
            <a:pPr lvl="1"/>
            <a:r>
              <a:rPr lang="en-GB" dirty="0"/>
              <a:t>Virtual machines are less efficient and run slower than a full physical computer.</a:t>
            </a:r>
          </a:p>
          <a:p>
            <a:r>
              <a:rPr lang="en-GB" dirty="0"/>
              <a:t>5 types of virtualization</a:t>
            </a:r>
          </a:p>
          <a:p>
            <a:pPr lvl="1"/>
            <a:r>
              <a:rPr lang="en-GB" b="1" dirty="0"/>
              <a:t>Hardware virtualization</a:t>
            </a:r>
            <a:r>
              <a:rPr lang="en-GB" dirty="0"/>
              <a:t> (server virtualization)</a:t>
            </a:r>
          </a:p>
          <a:p>
            <a:pPr lvl="1"/>
            <a:r>
              <a:rPr lang="en-GB" b="1" dirty="0"/>
              <a:t>Software virtualization</a:t>
            </a:r>
            <a:r>
              <a:rPr lang="en-GB" dirty="0"/>
              <a:t>: Allows employees to access centrally hosted applications when working remotely.</a:t>
            </a:r>
          </a:p>
          <a:p>
            <a:pPr lvl="1"/>
            <a:r>
              <a:rPr lang="en-GB" b="1" dirty="0"/>
              <a:t>Storage virtualization</a:t>
            </a:r>
            <a:r>
              <a:rPr lang="en-GB" dirty="0"/>
              <a:t>: Consolidating multiple. Physical storage devices to appear as a single storage device. Help with disaster recovery planning.</a:t>
            </a:r>
          </a:p>
          <a:p>
            <a:pPr lvl="1"/>
            <a:r>
              <a:rPr lang="en-GB" b="1" dirty="0"/>
              <a:t>Network virtualization</a:t>
            </a:r>
            <a:r>
              <a:rPr lang="en-GB" dirty="0"/>
              <a:t>: Multiple sub-networks can be created on the same physical network.</a:t>
            </a:r>
          </a:p>
          <a:p>
            <a:pPr lvl="1"/>
            <a:r>
              <a:rPr lang="en-GB" b="1" dirty="0"/>
              <a:t>Desktop virtualization</a:t>
            </a:r>
            <a:r>
              <a:rPr lang="en-GB" dirty="0"/>
              <a:t>: Allowing users to access their desktops from anywhere on any device.</a:t>
            </a:r>
            <a:r>
              <a:rPr lang="en-GB" b="1" dirty="0"/>
              <a:t> </a:t>
            </a:r>
          </a:p>
          <a:p>
            <a:pPr lvl="1"/>
            <a:endParaRPr lang="en-US" dirty="0"/>
          </a:p>
        </p:txBody>
      </p:sp>
      <p:pic>
        <p:nvPicPr>
          <p:cNvPr id="5" name="Picture 4">
            <a:extLst>
              <a:ext uri="{FF2B5EF4-FFF2-40B4-BE49-F238E27FC236}">
                <a16:creationId xmlns:a16="http://schemas.microsoft.com/office/drawing/2014/main" id="{6C0FDA74-E506-04FF-7D9F-AF93677CC035}"/>
              </a:ext>
            </a:extLst>
          </p:cNvPr>
          <p:cNvPicPr>
            <a:picLocks noChangeAspect="1"/>
          </p:cNvPicPr>
          <p:nvPr/>
        </p:nvPicPr>
        <p:blipFill>
          <a:blip r:embed="rId3"/>
          <a:stretch>
            <a:fillRect/>
          </a:stretch>
        </p:blipFill>
        <p:spPr>
          <a:xfrm>
            <a:off x="8321965" y="2632021"/>
            <a:ext cx="2539426" cy="2220435"/>
          </a:xfrm>
          <a:prstGeom prst="rect">
            <a:avLst/>
          </a:prstGeom>
        </p:spPr>
      </p:pic>
    </p:spTree>
    <p:extLst>
      <p:ext uri="{BB962C8B-B14F-4D97-AF65-F5344CB8AC3E}">
        <p14:creationId xmlns:p14="http://schemas.microsoft.com/office/powerpoint/2010/main" val="8187949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D3F61D-C808-7BF9-1220-ED91E7142572}"/>
              </a:ext>
            </a:extLst>
          </p:cNvPr>
          <p:cNvSpPr>
            <a:spLocks noGrp="1"/>
          </p:cNvSpPr>
          <p:nvPr>
            <p:ph type="title"/>
          </p:nvPr>
        </p:nvSpPr>
        <p:spPr/>
        <p:txBody>
          <a:bodyPr/>
          <a:lstStyle/>
          <a:p>
            <a:r>
              <a:rPr lang="en-US" dirty="0"/>
              <a:t>Explore Your App (5)</a:t>
            </a:r>
          </a:p>
        </p:txBody>
      </p:sp>
      <p:sp>
        <p:nvSpPr>
          <p:cNvPr id="7" name="Text Placeholder 6">
            <a:extLst>
              <a:ext uri="{FF2B5EF4-FFF2-40B4-BE49-F238E27FC236}">
                <a16:creationId xmlns:a16="http://schemas.microsoft.com/office/drawing/2014/main" id="{C06E38CA-9164-87E3-B1DF-5F434B3D45BE}"/>
              </a:ext>
            </a:extLst>
          </p:cNvPr>
          <p:cNvSpPr>
            <a:spLocks noGrp="1"/>
          </p:cNvSpPr>
          <p:nvPr>
            <p:ph type="body" sz="quarter" idx="11"/>
          </p:nvPr>
        </p:nvSpPr>
        <p:spPr>
          <a:xfrm>
            <a:off x="838404" y="1212987"/>
            <a:ext cx="10293016" cy="4985682"/>
          </a:xfrm>
        </p:spPr>
        <p:txBody>
          <a:bodyPr/>
          <a:lstStyle/>
          <a:p>
            <a:r>
              <a:rPr lang="en-US" dirty="0"/>
              <a:t>Go to inside container by bash command</a:t>
            </a:r>
          </a:p>
          <a:p>
            <a:endParaRPr lang="en-US" dirty="0"/>
          </a:p>
          <a:p>
            <a:r>
              <a:rPr lang="en-US" dirty="0"/>
              <a:t>We have now an open console on the container. View source of the app in </a:t>
            </a:r>
            <a:r>
              <a:rPr lang="en-US" dirty="0" err="1"/>
              <a:t>server.js</a:t>
            </a:r>
            <a:endParaRPr lang="en-US" dirty="0"/>
          </a:p>
          <a:p>
            <a:pPr marL="0" indent="0">
              <a:buNone/>
            </a:pPr>
            <a:endParaRPr lang="en-US" dirty="0"/>
          </a:p>
          <a:p>
            <a:r>
              <a:rPr lang="en-US" dirty="0"/>
              <a:t>You can check that the application is up by running a curl command:</a:t>
            </a:r>
          </a:p>
          <a:p>
            <a:endParaRPr lang="en-US" dirty="0"/>
          </a:p>
        </p:txBody>
      </p:sp>
      <p:sp>
        <p:nvSpPr>
          <p:cNvPr id="8" name="TextBox 7">
            <a:extLst>
              <a:ext uri="{FF2B5EF4-FFF2-40B4-BE49-F238E27FC236}">
                <a16:creationId xmlns:a16="http://schemas.microsoft.com/office/drawing/2014/main" id="{35009723-47CC-51CC-170B-996C7BE38B3D}"/>
              </a:ext>
            </a:extLst>
          </p:cNvPr>
          <p:cNvSpPr txBox="1"/>
          <p:nvPr/>
        </p:nvSpPr>
        <p:spPr>
          <a:xfrm>
            <a:off x="1147206" y="1562028"/>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exec -it $POD_NAME -- bash </a:t>
            </a:r>
            <a:endParaRPr lang="en-US" sz="1400" dirty="0">
              <a:solidFill>
                <a:schemeClr val="bg1"/>
              </a:solidFill>
            </a:endParaRPr>
          </a:p>
        </p:txBody>
      </p:sp>
      <p:sp>
        <p:nvSpPr>
          <p:cNvPr id="9" name="TextBox 8">
            <a:extLst>
              <a:ext uri="{FF2B5EF4-FFF2-40B4-BE49-F238E27FC236}">
                <a16:creationId xmlns:a16="http://schemas.microsoft.com/office/drawing/2014/main" id="{5CB08DAB-13F1-26B5-470E-526EC7F1C5DD}"/>
              </a:ext>
            </a:extLst>
          </p:cNvPr>
          <p:cNvSpPr txBox="1"/>
          <p:nvPr/>
        </p:nvSpPr>
        <p:spPr>
          <a:xfrm>
            <a:off x="1147205" y="2378571"/>
            <a:ext cx="8622435" cy="307777"/>
          </a:xfrm>
          <a:prstGeom prst="rect">
            <a:avLst/>
          </a:prstGeom>
          <a:noFill/>
          <a:ln>
            <a:solidFill>
              <a:schemeClr val="bg1"/>
            </a:solidFill>
          </a:ln>
        </p:spPr>
        <p:txBody>
          <a:bodyPr wrap="square">
            <a:spAutoFit/>
          </a:bodyPr>
          <a:lstStyle/>
          <a:p>
            <a:r>
              <a:rPr lang="en-GB" sz="1400" i="1" dirty="0">
                <a:solidFill>
                  <a:schemeClr val="bg1"/>
                </a:solidFill>
              </a:rPr>
              <a:t>cat </a:t>
            </a:r>
            <a:r>
              <a:rPr lang="en-GB" sz="1400" dirty="0" err="1">
                <a:solidFill>
                  <a:schemeClr val="bg1"/>
                </a:solidFill>
              </a:rPr>
              <a:t>server.js</a:t>
            </a:r>
            <a:endParaRPr lang="en-US" sz="1400" dirty="0">
              <a:solidFill>
                <a:schemeClr val="bg1"/>
              </a:solidFill>
            </a:endParaRPr>
          </a:p>
        </p:txBody>
      </p:sp>
      <p:sp>
        <p:nvSpPr>
          <p:cNvPr id="10" name="TextBox 9">
            <a:extLst>
              <a:ext uri="{FF2B5EF4-FFF2-40B4-BE49-F238E27FC236}">
                <a16:creationId xmlns:a16="http://schemas.microsoft.com/office/drawing/2014/main" id="{7134C222-7BEA-5568-50A1-0ADD9E5A2098}"/>
              </a:ext>
            </a:extLst>
          </p:cNvPr>
          <p:cNvSpPr txBox="1"/>
          <p:nvPr/>
        </p:nvSpPr>
        <p:spPr>
          <a:xfrm>
            <a:off x="1147202" y="3100439"/>
            <a:ext cx="8622435" cy="307777"/>
          </a:xfrm>
          <a:prstGeom prst="rect">
            <a:avLst/>
          </a:prstGeom>
          <a:noFill/>
          <a:ln>
            <a:solidFill>
              <a:schemeClr val="bg1"/>
            </a:solidFill>
          </a:ln>
        </p:spPr>
        <p:txBody>
          <a:bodyPr wrap="square">
            <a:spAutoFit/>
          </a:bodyPr>
          <a:lstStyle/>
          <a:p>
            <a:r>
              <a:rPr lang="en-GB" sz="1400" i="1" dirty="0">
                <a:solidFill>
                  <a:schemeClr val="bg1"/>
                </a:solidFill>
              </a:rPr>
              <a:t>curl </a:t>
            </a:r>
            <a:r>
              <a:rPr lang="en-GB" sz="1400" dirty="0">
                <a:solidFill>
                  <a:schemeClr val="bg1"/>
                </a:solidFill>
              </a:rPr>
              <a:t>localhost:8080</a:t>
            </a:r>
            <a:endParaRPr lang="en-US" sz="1400" dirty="0">
              <a:solidFill>
                <a:schemeClr val="bg1"/>
              </a:solidFill>
            </a:endParaRPr>
          </a:p>
        </p:txBody>
      </p:sp>
    </p:spTree>
    <p:extLst>
      <p:ext uri="{BB962C8B-B14F-4D97-AF65-F5344CB8AC3E}">
        <p14:creationId xmlns:p14="http://schemas.microsoft.com/office/powerpoint/2010/main" val="36856285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7401-757A-59F3-E81B-A80E3A30C097}"/>
              </a:ext>
            </a:extLst>
          </p:cNvPr>
          <p:cNvSpPr>
            <a:spLocks noGrp="1"/>
          </p:cNvSpPr>
          <p:nvPr>
            <p:ph type="title"/>
          </p:nvPr>
        </p:nvSpPr>
        <p:spPr/>
        <p:txBody>
          <a:bodyPr/>
          <a:lstStyle/>
          <a:p>
            <a:r>
              <a:rPr lang="en-US" dirty="0"/>
              <a:t>Expose Your App Publicly</a:t>
            </a:r>
          </a:p>
        </p:txBody>
      </p:sp>
      <p:sp>
        <p:nvSpPr>
          <p:cNvPr id="3" name="Text Placeholder 2">
            <a:extLst>
              <a:ext uri="{FF2B5EF4-FFF2-40B4-BE49-F238E27FC236}">
                <a16:creationId xmlns:a16="http://schemas.microsoft.com/office/drawing/2014/main" id="{F714C684-A45E-8A0E-D857-4B5F2FFE2DEE}"/>
              </a:ext>
            </a:extLst>
          </p:cNvPr>
          <p:cNvSpPr>
            <a:spLocks noGrp="1"/>
          </p:cNvSpPr>
          <p:nvPr>
            <p:ph type="body" sz="quarter" idx="11"/>
          </p:nvPr>
        </p:nvSpPr>
        <p:spPr/>
        <p:txBody>
          <a:bodyPr/>
          <a:lstStyle/>
          <a:p>
            <a:r>
              <a:rPr lang="en-GB" dirty="0"/>
              <a:t>Overview of Kubernetes Services</a:t>
            </a:r>
            <a:endParaRPr lang="en-US" dirty="0"/>
          </a:p>
          <a:p>
            <a:pPr lvl="1"/>
            <a:r>
              <a:rPr lang="en-GB" dirty="0"/>
              <a:t>Kubernetes </a:t>
            </a:r>
            <a:r>
              <a:rPr lang="en-GB" dirty="0">
                <a:hlinkClick r:id="rId3"/>
              </a:rPr>
              <a:t>Pods</a:t>
            </a:r>
            <a:r>
              <a:rPr lang="en-GB" dirty="0"/>
              <a:t> are mortal. Pods in fact have a </a:t>
            </a:r>
            <a:r>
              <a:rPr lang="en-GB" dirty="0">
                <a:hlinkClick r:id="rId4"/>
              </a:rPr>
              <a:t>lifecycle</a:t>
            </a:r>
            <a:r>
              <a:rPr lang="en-GB" dirty="0"/>
              <a:t>. When a worker node dies, the Pods running on the Node are also lost.</a:t>
            </a:r>
          </a:p>
          <a:p>
            <a:pPr lvl="1"/>
            <a:r>
              <a:rPr lang="en-GB" dirty="0"/>
              <a:t>A </a:t>
            </a:r>
            <a:r>
              <a:rPr lang="en-GB" dirty="0">
                <a:hlinkClick r:id="rId5"/>
              </a:rPr>
              <a:t>ReplicaSet</a:t>
            </a:r>
            <a:r>
              <a:rPr lang="en-GB" dirty="0"/>
              <a:t> might then dynamically drive the cluster back to desired state via creation of new Pods to keep your application running.</a:t>
            </a:r>
          </a:p>
          <a:p>
            <a:pPr lvl="1"/>
            <a:r>
              <a:rPr lang="en-GB" dirty="0"/>
              <a:t>Each Pod in a Kubernetes cluster has a unique IP address, even Pods on the same Node, so there needs to be a way of automatically reconciling changes among Pods so that your applications continue to function.</a:t>
            </a:r>
          </a:p>
          <a:p>
            <a:pPr lvl="1"/>
            <a:r>
              <a:rPr lang="en-GB" dirty="0"/>
              <a:t>A Service in Kubernetes is an abstraction which defines a logical set of Pods and a policy by which to access them. Services enable a loose coupling between dependent Pods. A Service is defined using YAML </a:t>
            </a:r>
            <a:r>
              <a:rPr lang="en-GB" dirty="0">
                <a:hlinkClick r:id="rId6"/>
              </a:rPr>
              <a:t>(preferred)</a:t>
            </a:r>
            <a:r>
              <a:rPr lang="en-GB" dirty="0"/>
              <a:t> or JSON, like all Kubernetes objects.</a:t>
            </a:r>
          </a:p>
          <a:p>
            <a:pPr lvl="1"/>
            <a:r>
              <a:rPr lang="en-GB" dirty="0"/>
              <a:t>The set of Pods targeted by a Service is usually determined by a </a:t>
            </a:r>
            <a:r>
              <a:rPr lang="en-GB" i="1" dirty="0" err="1"/>
              <a:t>LabelSelector</a:t>
            </a:r>
            <a:r>
              <a:rPr lang="en-GB" dirty="0"/>
              <a:t> (see below for why you might want a Service without including selector in the spec).</a:t>
            </a:r>
          </a:p>
          <a:p>
            <a:pPr lvl="1"/>
            <a:r>
              <a:rPr lang="en-GB" dirty="0"/>
              <a:t>Although each Pod has a unique IP address, those IPs are not exposed outside the cluster without a Service. </a:t>
            </a:r>
          </a:p>
          <a:p>
            <a:pPr lvl="1"/>
            <a:r>
              <a:rPr lang="en-GB" dirty="0"/>
              <a:t>Services allow your applications to receive traffic.</a:t>
            </a:r>
          </a:p>
        </p:txBody>
      </p:sp>
    </p:spTree>
    <p:extLst>
      <p:ext uri="{BB962C8B-B14F-4D97-AF65-F5344CB8AC3E}">
        <p14:creationId xmlns:p14="http://schemas.microsoft.com/office/powerpoint/2010/main" val="35890671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7401-757A-59F3-E81B-A80E3A30C097}"/>
              </a:ext>
            </a:extLst>
          </p:cNvPr>
          <p:cNvSpPr>
            <a:spLocks noGrp="1"/>
          </p:cNvSpPr>
          <p:nvPr>
            <p:ph type="title"/>
          </p:nvPr>
        </p:nvSpPr>
        <p:spPr/>
        <p:txBody>
          <a:bodyPr/>
          <a:lstStyle/>
          <a:p>
            <a:r>
              <a:rPr lang="en-US" dirty="0"/>
              <a:t>Expose Your App Publicly (2)</a:t>
            </a:r>
          </a:p>
        </p:txBody>
      </p:sp>
      <p:sp>
        <p:nvSpPr>
          <p:cNvPr id="3" name="Text Placeholder 2">
            <a:extLst>
              <a:ext uri="{FF2B5EF4-FFF2-40B4-BE49-F238E27FC236}">
                <a16:creationId xmlns:a16="http://schemas.microsoft.com/office/drawing/2014/main" id="{F714C684-A45E-8A0E-D857-4B5F2FFE2DEE}"/>
              </a:ext>
            </a:extLst>
          </p:cNvPr>
          <p:cNvSpPr>
            <a:spLocks noGrp="1"/>
          </p:cNvSpPr>
          <p:nvPr>
            <p:ph type="body" sz="quarter" idx="11"/>
          </p:nvPr>
        </p:nvSpPr>
        <p:spPr>
          <a:xfrm>
            <a:off x="838404" y="1212987"/>
            <a:ext cx="10293016" cy="4947181"/>
          </a:xfrm>
        </p:spPr>
        <p:txBody>
          <a:bodyPr>
            <a:normAutofit/>
          </a:bodyPr>
          <a:lstStyle/>
          <a:p>
            <a:pPr lvl="1"/>
            <a:r>
              <a:rPr lang="en-GB" dirty="0"/>
              <a:t>Services can be exposed in different ways by specifying a type in the </a:t>
            </a:r>
            <a:r>
              <a:rPr lang="en-GB" dirty="0" err="1"/>
              <a:t>ServiceSpec</a:t>
            </a:r>
            <a:r>
              <a:rPr lang="en-GB" dirty="0"/>
              <a:t>:</a:t>
            </a:r>
          </a:p>
          <a:p>
            <a:pPr lvl="2"/>
            <a:r>
              <a:rPr lang="en-GB" i="1" dirty="0" err="1"/>
              <a:t>ClusterIP</a:t>
            </a:r>
            <a:r>
              <a:rPr lang="en-GB" dirty="0"/>
              <a:t> (default) - Exposes the Service on an internal IP in the cluster. This type makes the Service only reachable from within the cluster.</a:t>
            </a:r>
          </a:p>
          <a:p>
            <a:pPr lvl="2"/>
            <a:r>
              <a:rPr lang="en-GB" i="1" dirty="0" err="1"/>
              <a:t>NodePort</a:t>
            </a:r>
            <a:r>
              <a:rPr lang="en-GB" dirty="0"/>
              <a:t> - Exposes the Service on the same port of each selected Node in the cluster using NAT. Makes a Service accessible from outside the cluster using &lt;</a:t>
            </a:r>
            <a:r>
              <a:rPr lang="en-GB" dirty="0" err="1"/>
              <a:t>NodeIP</a:t>
            </a:r>
            <a:r>
              <a:rPr lang="en-GB" dirty="0"/>
              <a:t>&gt;:&lt;</a:t>
            </a:r>
            <a:r>
              <a:rPr lang="en-GB" dirty="0" err="1"/>
              <a:t>NodePort</a:t>
            </a:r>
            <a:r>
              <a:rPr lang="en-GB" dirty="0"/>
              <a:t>&gt;. Superset of </a:t>
            </a:r>
            <a:r>
              <a:rPr lang="en-GB" dirty="0" err="1"/>
              <a:t>ClusterIP</a:t>
            </a:r>
            <a:r>
              <a:rPr lang="en-GB" dirty="0"/>
              <a:t>.</a:t>
            </a:r>
          </a:p>
          <a:p>
            <a:pPr lvl="2"/>
            <a:r>
              <a:rPr lang="en-GB" i="1" dirty="0" err="1"/>
              <a:t>LoadBalancer</a:t>
            </a:r>
            <a:r>
              <a:rPr lang="en-GB" dirty="0"/>
              <a:t> - Creates an external load balancer in the current cloud (if supported) and assigns a fixed, external IP to the Service. Superset of </a:t>
            </a:r>
            <a:r>
              <a:rPr lang="en-GB" dirty="0" err="1"/>
              <a:t>NodePort</a:t>
            </a:r>
            <a:r>
              <a:rPr lang="en-GB" dirty="0"/>
              <a:t>.</a:t>
            </a:r>
          </a:p>
          <a:p>
            <a:pPr lvl="2"/>
            <a:r>
              <a:rPr lang="en-GB" i="1" dirty="0" err="1"/>
              <a:t>ExternalName</a:t>
            </a:r>
            <a:r>
              <a:rPr lang="en-GB" dirty="0"/>
              <a:t> - Maps the Service to the contents of the </a:t>
            </a:r>
            <a:r>
              <a:rPr lang="en-GB" dirty="0" err="1"/>
              <a:t>externalName</a:t>
            </a:r>
            <a:r>
              <a:rPr lang="en-GB" dirty="0"/>
              <a:t> field (e.g. </a:t>
            </a:r>
            <a:r>
              <a:rPr lang="en-GB" dirty="0" err="1"/>
              <a:t>foo.bar.example.com</a:t>
            </a:r>
            <a:r>
              <a:rPr lang="en-GB" dirty="0"/>
              <a:t>), by returning a CNAME record with its value. No proxying of any kind is set up. This type requires v1.7 or higher of </a:t>
            </a:r>
            <a:r>
              <a:rPr lang="en-GB" dirty="0" err="1"/>
              <a:t>kube-dns</a:t>
            </a:r>
            <a:r>
              <a:rPr lang="en-GB" dirty="0"/>
              <a:t>, or </a:t>
            </a:r>
            <a:r>
              <a:rPr lang="en-GB" dirty="0" err="1"/>
              <a:t>CoreDNS</a:t>
            </a:r>
            <a:r>
              <a:rPr lang="en-GB" dirty="0"/>
              <a:t> version 0.0.8 or higher.</a:t>
            </a:r>
          </a:p>
        </p:txBody>
      </p:sp>
    </p:spTree>
    <p:extLst>
      <p:ext uri="{BB962C8B-B14F-4D97-AF65-F5344CB8AC3E}">
        <p14:creationId xmlns:p14="http://schemas.microsoft.com/office/powerpoint/2010/main" val="3930159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07401-757A-59F3-E81B-A80E3A30C097}"/>
              </a:ext>
            </a:extLst>
          </p:cNvPr>
          <p:cNvSpPr>
            <a:spLocks noGrp="1"/>
          </p:cNvSpPr>
          <p:nvPr>
            <p:ph type="title"/>
          </p:nvPr>
        </p:nvSpPr>
        <p:spPr>
          <a:xfrm>
            <a:off x="838200" y="405446"/>
            <a:ext cx="5096069" cy="538696"/>
          </a:xfrm>
        </p:spPr>
        <p:txBody>
          <a:bodyPr anchor="t">
            <a:normAutofit/>
          </a:bodyPr>
          <a:lstStyle/>
          <a:p>
            <a:r>
              <a:rPr lang="en-US" sz="2700" dirty="0"/>
              <a:t>Expose Your App Publicly (3)</a:t>
            </a:r>
          </a:p>
        </p:txBody>
      </p:sp>
      <p:sp>
        <p:nvSpPr>
          <p:cNvPr id="3" name="Text Placeholder 2">
            <a:extLst>
              <a:ext uri="{FF2B5EF4-FFF2-40B4-BE49-F238E27FC236}">
                <a16:creationId xmlns:a16="http://schemas.microsoft.com/office/drawing/2014/main" id="{F714C684-A45E-8A0E-D857-4B5F2FFE2DEE}"/>
              </a:ext>
            </a:extLst>
          </p:cNvPr>
          <p:cNvSpPr>
            <a:spLocks noGrp="1"/>
          </p:cNvSpPr>
          <p:nvPr>
            <p:ph type="body" sz="quarter" idx="11"/>
          </p:nvPr>
        </p:nvSpPr>
        <p:spPr>
          <a:xfrm>
            <a:off x="838404" y="1884792"/>
            <a:ext cx="5095865" cy="4284662"/>
          </a:xfrm>
        </p:spPr>
        <p:txBody>
          <a:bodyPr>
            <a:normAutofit/>
          </a:bodyPr>
          <a:lstStyle/>
          <a:p>
            <a:r>
              <a:rPr lang="en-GB" sz="1500"/>
              <a:t>Services and Labels</a:t>
            </a:r>
          </a:p>
          <a:p>
            <a:pPr lvl="1"/>
            <a:r>
              <a:rPr lang="en-GB" sz="1500"/>
              <a:t>A Service routes traffic across a set of Pods. Services are the abstraction that allows pods to die and replicate in Kubernetes without impacting your application. </a:t>
            </a:r>
          </a:p>
          <a:p>
            <a:pPr lvl="1"/>
            <a:r>
              <a:rPr lang="en-GB" sz="1500"/>
              <a:t>Discovery and routing among dependent Pods (such as the frontend and backend components in an application) are handled by Kubernetes Services.</a:t>
            </a:r>
          </a:p>
          <a:p>
            <a:pPr lvl="1"/>
            <a:r>
              <a:rPr lang="en-GB" sz="1500"/>
              <a:t>Services match a set of Pods using </a:t>
            </a:r>
            <a:r>
              <a:rPr lang="en-GB" sz="1500">
                <a:hlinkClick r:id="rId3"/>
              </a:rPr>
              <a:t>labels and selectors</a:t>
            </a:r>
            <a:r>
              <a:rPr lang="en-GB" sz="1500"/>
              <a:t>, a grouping primitive that allows logical operation on objects in Kubernetes. Labels are key/value pairs attached to objects and can be used in any number of ways:</a:t>
            </a:r>
          </a:p>
          <a:p>
            <a:pPr lvl="2"/>
            <a:r>
              <a:rPr lang="en-GB" sz="1500"/>
              <a:t>Designate objects for development, test, and production</a:t>
            </a:r>
          </a:p>
          <a:p>
            <a:pPr lvl="2"/>
            <a:r>
              <a:rPr lang="en-GB" sz="1500"/>
              <a:t>Embed version tags</a:t>
            </a:r>
          </a:p>
          <a:p>
            <a:pPr lvl="2"/>
            <a:r>
              <a:rPr lang="en-GB" sz="1500"/>
              <a:t>Classify an object using tags</a:t>
            </a:r>
          </a:p>
          <a:p>
            <a:pPr lvl="1"/>
            <a:endParaRPr lang="en-GB" sz="1500"/>
          </a:p>
        </p:txBody>
      </p:sp>
      <p:sp>
        <p:nvSpPr>
          <p:cNvPr id="15" name="Text Placeholder 3">
            <a:extLst>
              <a:ext uri="{FF2B5EF4-FFF2-40B4-BE49-F238E27FC236}">
                <a16:creationId xmlns:a16="http://schemas.microsoft.com/office/drawing/2014/main" id="{CD44EDB0-42F5-1DDF-E9B5-7EDDD95D9C23}"/>
              </a:ext>
            </a:extLst>
          </p:cNvPr>
          <p:cNvSpPr>
            <a:spLocks noGrp="1"/>
          </p:cNvSpPr>
          <p:nvPr>
            <p:ph type="body" sz="quarter" idx="12"/>
          </p:nvPr>
        </p:nvSpPr>
        <p:spPr>
          <a:xfrm>
            <a:off x="838200" y="1399721"/>
            <a:ext cx="5096069" cy="485775"/>
          </a:xfrm>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48F43F4C-067E-7192-181B-14B67EFA2B43}"/>
              </a:ext>
            </a:extLst>
          </p:cNvPr>
          <p:cNvPicPr>
            <a:picLocks noChangeAspect="1"/>
          </p:cNvPicPr>
          <p:nvPr/>
        </p:nvPicPr>
        <p:blipFill>
          <a:blip r:embed="rId4"/>
          <a:stretch>
            <a:fillRect/>
          </a:stretch>
        </p:blipFill>
        <p:spPr>
          <a:xfrm>
            <a:off x="7435850" y="1623550"/>
            <a:ext cx="4756150" cy="3471988"/>
          </a:xfrm>
          <a:prstGeom prst="rect">
            <a:avLst/>
          </a:prstGeom>
          <a:noFill/>
        </p:spPr>
      </p:pic>
    </p:spTree>
    <p:extLst>
      <p:ext uri="{BB962C8B-B14F-4D97-AF65-F5344CB8AC3E}">
        <p14:creationId xmlns:p14="http://schemas.microsoft.com/office/powerpoint/2010/main" val="20445957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2D200C-DF89-B189-0D40-B0531CC27C2C}"/>
              </a:ext>
            </a:extLst>
          </p:cNvPr>
          <p:cNvSpPr>
            <a:spLocks noGrp="1"/>
          </p:cNvSpPr>
          <p:nvPr>
            <p:ph type="title"/>
          </p:nvPr>
        </p:nvSpPr>
        <p:spPr/>
        <p:txBody>
          <a:bodyPr/>
          <a:lstStyle/>
          <a:p>
            <a:r>
              <a:rPr lang="en-US" dirty="0"/>
              <a:t>Expose Your App Publicly (4)</a:t>
            </a:r>
          </a:p>
        </p:txBody>
      </p:sp>
      <p:sp>
        <p:nvSpPr>
          <p:cNvPr id="7" name="Text Placeholder 6">
            <a:extLst>
              <a:ext uri="{FF2B5EF4-FFF2-40B4-BE49-F238E27FC236}">
                <a16:creationId xmlns:a16="http://schemas.microsoft.com/office/drawing/2014/main" id="{C2AB5A9C-7DFA-358E-EE32-414EAEBC4051}"/>
              </a:ext>
            </a:extLst>
          </p:cNvPr>
          <p:cNvSpPr>
            <a:spLocks noGrp="1"/>
          </p:cNvSpPr>
          <p:nvPr>
            <p:ph type="body" sz="quarter" idx="11"/>
          </p:nvPr>
        </p:nvSpPr>
        <p:spPr>
          <a:xfrm>
            <a:off x="838404" y="1212987"/>
            <a:ext cx="10293016" cy="5239567"/>
          </a:xfrm>
        </p:spPr>
        <p:txBody>
          <a:bodyPr/>
          <a:lstStyle/>
          <a:p>
            <a:r>
              <a:rPr lang="en-US" dirty="0"/>
              <a:t>Check list services</a:t>
            </a:r>
          </a:p>
          <a:p>
            <a:endParaRPr lang="en-US" dirty="0"/>
          </a:p>
          <a:p>
            <a:r>
              <a:rPr lang="en-GB" dirty="0"/>
              <a:t>We have a Service called </a:t>
            </a:r>
            <a:r>
              <a:rPr lang="en-GB" dirty="0" err="1"/>
              <a:t>kubernetes</a:t>
            </a:r>
            <a:r>
              <a:rPr lang="en-GB" dirty="0"/>
              <a:t> that is created by default. To create a new service and expose it to external traffic we’ll use the </a:t>
            </a:r>
            <a:r>
              <a:rPr lang="en-GB" b="1" dirty="0"/>
              <a:t>expose</a:t>
            </a:r>
            <a:r>
              <a:rPr lang="en-GB" dirty="0"/>
              <a:t> command with </a:t>
            </a:r>
            <a:r>
              <a:rPr lang="en-GB" dirty="0" err="1"/>
              <a:t>NodePort</a:t>
            </a:r>
            <a:r>
              <a:rPr lang="en-GB" dirty="0"/>
              <a:t> as parameter</a:t>
            </a:r>
          </a:p>
          <a:p>
            <a:endParaRPr lang="en-GB" dirty="0"/>
          </a:p>
          <a:p>
            <a:endParaRPr lang="en-GB" dirty="0"/>
          </a:p>
          <a:p>
            <a:endParaRPr lang="en-GB" dirty="0"/>
          </a:p>
          <a:p>
            <a:r>
              <a:rPr lang="en-GB" dirty="0"/>
              <a:t>Create an environment variable called NODE_PORT that has the value of the Node port assigned</a:t>
            </a:r>
            <a:br>
              <a:rPr lang="en-GB" dirty="0"/>
            </a:br>
            <a:endParaRPr lang="en-GB" dirty="0"/>
          </a:p>
          <a:p>
            <a:endParaRPr lang="en-GB" dirty="0"/>
          </a:p>
          <a:p>
            <a:endParaRPr lang="en-GB" dirty="0"/>
          </a:p>
          <a:p>
            <a:r>
              <a:rPr lang="en-US" dirty="0"/>
              <a:t>Get IP of cluster</a:t>
            </a:r>
          </a:p>
          <a:p>
            <a:endParaRPr lang="en-US" dirty="0"/>
          </a:p>
        </p:txBody>
      </p:sp>
      <p:sp>
        <p:nvSpPr>
          <p:cNvPr id="8" name="TextBox 7">
            <a:extLst>
              <a:ext uri="{FF2B5EF4-FFF2-40B4-BE49-F238E27FC236}">
                <a16:creationId xmlns:a16="http://schemas.microsoft.com/office/drawing/2014/main" id="{9909B5F1-D4F3-130F-3980-FE517529C0E6}"/>
              </a:ext>
            </a:extLst>
          </p:cNvPr>
          <p:cNvSpPr txBox="1"/>
          <p:nvPr/>
        </p:nvSpPr>
        <p:spPr>
          <a:xfrm>
            <a:off x="1147206" y="1562028"/>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get services</a:t>
            </a:r>
            <a:endParaRPr lang="en-US" sz="1400" dirty="0">
              <a:solidFill>
                <a:schemeClr val="bg1"/>
              </a:solidFill>
            </a:endParaRPr>
          </a:p>
        </p:txBody>
      </p:sp>
      <p:sp>
        <p:nvSpPr>
          <p:cNvPr id="9" name="TextBox 8">
            <a:extLst>
              <a:ext uri="{FF2B5EF4-FFF2-40B4-BE49-F238E27FC236}">
                <a16:creationId xmlns:a16="http://schemas.microsoft.com/office/drawing/2014/main" id="{F4EAECEA-4698-FB1A-FB75-4C9BC98FFFBA}"/>
              </a:ext>
            </a:extLst>
          </p:cNvPr>
          <p:cNvSpPr txBox="1"/>
          <p:nvPr/>
        </p:nvSpPr>
        <p:spPr>
          <a:xfrm>
            <a:off x="1147205" y="2621943"/>
            <a:ext cx="8622435" cy="523220"/>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expose deployment/</a:t>
            </a:r>
            <a:r>
              <a:rPr lang="en-GB" sz="1400" i="1" dirty="0" err="1">
                <a:solidFill>
                  <a:schemeClr val="bg1"/>
                </a:solidFill>
              </a:rPr>
              <a:t>kubernetes</a:t>
            </a:r>
            <a:r>
              <a:rPr lang="en-GB" sz="1400" i="1" dirty="0">
                <a:solidFill>
                  <a:schemeClr val="bg1"/>
                </a:solidFill>
              </a:rPr>
              <a:t>-bootcamp --type="</a:t>
            </a:r>
            <a:r>
              <a:rPr lang="en-GB" sz="1400" i="1" dirty="0" err="1">
                <a:solidFill>
                  <a:schemeClr val="bg1"/>
                </a:solidFill>
              </a:rPr>
              <a:t>NodePort</a:t>
            </a:r>
            <a:r>
              <a:rPr lang="en-GB" sz="1400" i="1" dirty="0">
                <a:solidFill>
                  <a:schemeClr val="bg1"/>
                </a:solidFill>
              </a:rPr>
              <a:t>" --port 8080</a:t>
            </a:r>
          </a:p>
          <a:p>
            <a:endParaRPr lang="en-US" sz="1400" dirty="0">
              <a:solidFill>
                <a:schemeClr val="bg1"/>
              </a:solidFill>
            </a:endParaRPr>
          </a:p>
        </p:txBody>
      </p:sp>
      <p:sp>
        <p:nvSpPr>
          <p:cNvPr id="10" name="TextBox 9">
            <a:extLst>
              <a:ext uri="{FF2B5EF4-FFF2-40B4-BE49-F238E27FC236}">
                <a16:creationId xmlns:a16="http://schemas.microsoft.com/office/drawing/2014/main" id="{0B3EAF21-B08C-82AB-3080-CB2A52CD2A63}"/>
              </a:ext>
            </a:extLst>
          </p:cNvPr>
          <p:cNvSpPr txBox="1"/>
          <p:nvPr/>
        </p:nvSpPr>
        <p:spPr>
          <a:xfrm>
            <a:off x="1147205" y="3189618"/>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describe services/</a:t>
            </a:r>
            <a:r>
              <a:rPr lang="en-GB" sz="1400" i="1" dirty="0" err="1">
                <a:solidFill>
                  <a:schemeClr val="bg1"/>
                </a:solidFill>
              </a:rPr>
              <a:t>kubernetes</a:t>
            </a:r>
            <a:r>
              <a:rPr lang="en-GB" sz="1400" i="1" dirty="0">
                <a:solidFill>
                  <a:schemeClr val="bg1"/>
                </a:solidFill>
              </a:rPr>
              <a:t>-bootcamp</a:t>
            </a:r>
            <a:endParaRPr lang="en-US" sz="1400" dirty="0">
              <a:solidFill>
                <a:schemeClr val="bg1"/>
              </a:solidFill>
            </a:endParaRPr>
          </a:p>
        </p:txBody>
      </p:sp>
      <p:sp>
        <p:nvSpPr>
          <p:cNvPr id="11" name="TextBox 10">
            <a:extLst>
              <a:ext uri="{FF2B5EF4-FFF2-40B4-BE49-F238E27FC236}">
                <a16:creationId xmlns:a16="http://schemas.microsoft.com/office/drawing/2014/main" id="{3976D0F0-FF89-2D7F-6521-131967C02302}"/>
              </a:ext>
            </a:extLst>
          </p:cNvPr>
          <p:cNvSpPr txBox="1"/>
          <p:nvPr/>
        </p:nvSpPr>
        <p:spPr>
          <a:xfrm>
            <a:off x="1147205" y="4092788"/>
            <a:ext cx="8622435" cy="738664"/>
          </a:xfrm>
          <a:prstGeom prst="rect">
            <a:avLst/>
          </a:prstGeom>
          <a:noFill/>
          <a:ln>
            <a:solidFill>
              <a:schemeClr val="bg1"/>
            </a:solidFill>
          </a:ln>
        </p:spPr>
        <p:txBody>
          <a:bodyPr wrap="square">
            <a:spAutoFit/>
          </a:bodyPr>
          <a:lstStyle/>
          <a:p>
            <a:r>
              <a:rPr lang="en-GB" sz="1400" i="1" dirty="0">
                <a:solidFill>
                  <a:schemeClr val="bg1"/>
                </a:solidFill>
              </a:rPr>
              <a:t>export NODE_PORT=$(</a:t>
            </a:r>
            <a:r>
              <a:rPr lang="en-GB" sz="1400" i="1" dirty="0" err="1">
                <a:solidFill>
                  <a:schemeClr val="bg1"/>
                </a:solidFill>
              </a:rPr>
              <a:t>kubectl</a:t>
            </a:r>
            <a:r>
              <a:rPr lang="en-GB" sz="1400" i="1" dirty="0">
                <a:solidFill>
                  <a:schemeClr val="bg1"/>
                </a:solidFill>
              </a:rPr>
              <a:t> get services/</a:t>
            </a:r>
            <a:r>
              <a:rPr lang="en-GB" sz="1400" i="1" dirty="0" err="1">
                <a:solidFill>
                  <a:schemeClr val="bg1"/>
                </a:solidFill>
              </a:rPr>
              <a:t>kubernetes</a:t>
            </a:r>
            <a:r>
              <a:rPr lang="en-GB" sz="1400" i="1" dirty="0">
                <a:solidFill>
                  <a:schemeClr val="bg1"/>
                </a:solidFill>
              </a:rPr>
              <a:t>-bootcamp -o go-template='{{(index .</a:t>
            </a:r>
            <a:r>
              <a:rPr lang="en-GB" sz="1400" i="1" dirty="0" err="1">
                <a:solidFill>
                  <a:schemeClr val="bg1"/>
                </a:solidFill>
              </a:rPr>
              <a:t>spec.ports</a:t>
            </a:r>
            <a:r>
              <a:rPr lang="en-GB" sz="1400" i="1" dirty="0">
                <a:solidFill>
                  <a:schemeClr val="bg1"/>
                </a:solidFill>
              </a:rPr>
              <a:t> 0).</a:t>
            </a:r>
            <a:r>
              <a:rPr lang="en-GB" sz="1400" i="1" dirty="0" err="1">
                <a:solidFill>
                  <a:schemeClr val="bg1"/>
                </a:solidFill>
              </a:rPr>
              <a:t>nodePort</a:t>
            </a:r>
            <a:r>
              <a:rPr lang="en-GB" sz="1400" i="1" dirty="0">
                <a:solidFill>
                  <a:schemeClr val="bg1"/>
                </a:solidFill>
              </a:rPr>
              <a:t>}}')</a:t>
            </a:r>
          </a:p>
          <a:p>
            <a:r>
              <a:rPr lang="en-US" sz="1400" dirty="0">
                <a:solidFill>
                  <a:schemeClr val="bg1"/>
                </a:solidFill>
              </a:rPr>
              <a:t>echo NODE_PORT=$NODE_PORT</a:t>
            </a:r>
          </a:p>
        </p:txBody>
      </p:sp>
      <p:sp>
        <p:nvSpPr>
          <p:cNvPr id="12" name="TextBox 11">
            <a:extLst>
              <a:ext uri="{FF2B5EF4-FFF2-40B4-BE49-F238E27FC236}">
                <a16:creationId xmlns:a16="http://schemas.microsoft.com/office/drawing/2014/main" id="{F608700C-D611-B1D1-5A80-7F599E0016BD}"/>
              </a:ext>
            </a:extLst>
          </p:cNvPr>
          <p:cNvSpPr txBox="1"/>
          <p:nvPr/>
        </p:nvSpPr>
        <p:spPr>
          <a:xfrm>
            <a:off x="1147205" y="5444061"/>
            <a:ext cx="8622435" cy="738664"/>
          </a:xfrm>
          <a:prstGeom prst="rect">
            <a:avLst/>
          </a:prstGeom>
          <a:noFill/>
          <a:ln>
            <a:solidFill>
              <a:schemeClr val="bg1"/>
            </a:solidFill>
          </a:ln>
        </p:spPr>
        <p:txBody>
          <a:bodyPr wrap="square">
            <a:spAutoFit/>
          </a:bodyPr>
          <a:lstStyle/>
          <a:p>
            <a:r>
              <a:rPr lang="en-GB" sz="1400" i="1" dirty="0">
                <a:solidFill>
                  <a:schemeClr val="bg1"/>
                </a:solidFill>
              </a:rPr>
              <a:t>export CLUSTER_IP=$(</a:t>
            </a:r>
            <a:r>
              <a:rPr lang="en-GB" sz="1400" i="1" dirty="0" err="1">
                <a:solidFill>
                  <a:schemeClr val="bg1"/>
                </a:solidFill>
              </a:rPr>
              <a:t>kubectl</a:t>
            </a:r>
            <a:r>
              <a:rPr lang="en-GB" sz="1400" i="1" dirty="0">
                <a:solidFill>
                  <a:schemeClr val="bg1"/>
                </a:solidFill>
              </a:rPr>
              <a:t> cluster-info | grep "https" | awk 'NR==1{print $(NF)}' | cut -d ':' -f2 | cut -d '/' -f3)</a:t>
            </a:r>
          </a:p>
          <a:p>
            <a:r>
              <a:rPr lang="en-US" sz="1400" dirty="0">
                <a:solidFill>
                  <a:schemeClr val="bg1"/>
                </a:solidFill>
              </a:rPr>
              <a:t>echo CLUSTER_IP=http://$</a:t>
            </a:r>
            <a:r>
              <a:rPr lang="en-GB" sz="1400" i="1" dirty="0">
                <a:solidFill>
                  <a:schemeClr val="bg1"/>
                </a:solidFill>
              </a:rPr>
              <a:t>CLUSTER_IP</a:t>
            </a:r>
            <a:endParaRPr lang="en-US" sz="1400" dirty="0">
              <a:solidFill>
                <a:schemeClr val="bg1"/>
              </a:solidFill>
            </a:endParaRPr>
          </a:p>
        </p:txBody>
      </p:sp>
    </p:spTree>
    <p:extLst>
      <p:ext uri="{BB962C8B-B14F-4D97-AF65-F5344CB8AC3E}">
        <p14:creationId xmlns:p14="http://schemas.microsoft.com/office/powerpoint/2010/main" val="1228934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2D200C-DF89-B189-0D40-B0531CC27C2C}"/>
              </a:ext>
            </a:extLst>
          </p:cNvPr>
          <p:cNvSpPr>
            <a:spLocks noGrp="1"/>
          </p:cNvSpPr>
          <p:nvPr>
            <p:ph type="title"/>
          </p:nvPr>
        </p:nvSpPr>
        <p:spPr/>
        <p:txBody>
          <a:bodyPr/>
          <a:lstStyle/>
          <a:p>
            <a:r>
              <a:rPr lang="en-US" dirty="0"/>
              <a:t>Expose Your App Publicly (5)</a:t>
            </a:r>
          </a:p>
        </p:txBody>
      </p:sp>
      <p:sp>
        <p:nvSpPr>
          <p:cNvPr id="7" name="Text Placeholder 6">
            <a:extLst>
              <a:ext uri="{FF2B5EF4-FFF2-40B4-BE49-F238E27FC236}">
                <a16:creationId xmlns:a16="http://schemas.microsoft.com/office/drawing/2014/main" id="{C2AB5A9C-7DFA-358E-EE32-414EAEBC4051}"/>
              </a:ext>
            </a:extLst>
          </p:cNvPr>
          <p:cNvSpPr>
            <a:spLocks noGrp="1"/>
          </p:cNvSpPr>
          <p:nvPr>
            <p:ph type="body" sz="quarter" idx="11"/>
          </p:nvPr>
        </p:nvSpPr>
        <p:spPr>
          <a:xfrm>
            <a:off x="838404" y="1212987"/>
            <a:ext cx="10293016" cy="5239567"/>
          </a:xfrm>
        </p:spPr>
        <p:txBody>
          <a:bodyPr/>
          <a:lstStyle/>
          <a:p>
            <a:r>
              <a:rPr lang="en-GB" dirty="0"/>
              <a:t>Now we can test that the app is exposed outside of the cluster using curl, the IP of the Node and the externally exposed port:</a:t>
            </a:r>
          </a:p>
          <a:p>
            <a:endParaRPr lang="en-GB" dirty="0"/>
          </a:p>
          <a:p>
            <a:r>
              <a:rPr lang="en-GB" dirty="0"/>
              <a:t>Get all pods, services with label</a:t>
            </a:r>
          </a:p>
          <a:p>
            <a:endParaRPr lang="en-GB" dirty="0"/>
          </a:p>
          <a:p>
            <a:endParaRPr lang="en-GB" dirty="0"/>
          </a:p>
          <a:p>
            <a:r>
              <a:rPr lang="en-GB" dirty="0"/>
              <a:t>Apply new label to pods</a:t>
            </a:r>
          </a:p>
          <a:p>
            <a:endParaRPr lang="en-GB" dirty="0"/>
          </a:p>
          <a:p>
            <a:endParaRPr lang="en-GB" dirty="0"/>
          </a:p>
          <a:p>
            <a:r>
              <a:rPr lang="en-GB" dirty="0"/>
              <a:t>Delete services by label</a:t>
            </a:r>
            <a:endParaRPr lang="en-US" dirty="0"/>
          </a:p>
          <a:p>
            <a:endParaRPr lang="en-US" dirty="0"/>
          </a:p>
          <a:p>
            <a:endParaRPr lang="en-US" dirty="0"/>
          </a:p>
        </p:txBody>
      </p:sp>
      <p:sp>
        <p:nvSpPr>
          <p:cNvPr id="8" name="TextBox 7">
            <a:extLst>
              <a:ext uri="{FF2B5EF4-FFF2-40B4-BE49-F238E27FC236}">
                <a16:creationId xmlns:a16="http://schemas.microsoft.com/office/drawing/2014/main" id="{9909B5F1-D4F3-130F-3980-FE517529C0E6}"/>
              </a:ext>
            </a:extLst>
          </p:cNvPr>
          <p:cNvSpPr txBox="1"/>
          <p:nvPr/>
        </p:nvSpPr>
        <p:spPr>
          <a:xfrm>
            <a:off x="1147205" y="1835889"/>
            <a:ext cx="8622435" cy="307777"/>
          </a:xfrm>
          <a:prstGeom prst="rect">
            <a:avLst/>
          </a:prstGeom>
          <a:noFill/>
          <a:ln>
            <a:solidFill>
              <a:schemeClr val="bg1"/>
            </a:solidFill>
          </a:ln>
        </p:spPr>
        <p:txBody>
          <a:bodyPr wrap="square">
            <a:spAutoFit/>
          </a:bodyPr>
          <a:lstStyle/>
          <a:p>
            <a:r>
              <a:rPr lang="en-GB" sz="1400" i="1" dirty="0">
                <a:solidFill>
                  <a:schemeClr val="bg1"/>
                </a:solidFill>
              </a:rPr>
              <a:t>curl $CLUSTER_IP:$NODE_PORT</a:t>
            </a:r>
            <a:endParaRPr lang="en-US" sz="1400" dirty="0">
              <a:solidFill>
                <a:schemeClr val="bg1"/>
              </a:solidFill>
            </a:endParaRPr>
          </a:p>
        </p:txBody>
      </p:sp>
      <p:sp>
        <p:nvSpPr>
          <p:cNvPr id="13" name="TextBox 12">
            <a:extLst>
              <a:ext uri="{FF2B5EF4-FFF2-40B4-BE49-F238E27FC236}">
                <a16:creationId xmlns:a16="http://schemas.microsoft.com/office/drawing/2014/main" id="{5D4E7E2A-D0BC-F59F-4ACA-4DB4DA9996C4}"/>
              </a:ext>
            </a:extLst>
          </p:cNvPr>
          <p:cNvSpPr txBox="1"/>
          <p:nvPr/>
        </p:nvSpPr>
        <p:spPr>
          <a:xfrm>
            <a:off x="1147205" y="2612679"/>
            <a:ext cx="8622435" cy="523220"/>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get pods -l app=</a:t>
            </a:r>
            <a:r>
              <a:rPr lang="en-GB" sz="1400" i="1" dirty="0" err="1">
                <a:solidFill>
                  <a:schemeClr val="bg1"/>
                </a:solidFill>
              </a:rPr>
              <a:t>kubernetes</a:t>
            </a:r>
            <a:r>
              <a:rPr lang="en-GB" sz="1400" i="1" dirty="0">
                <a:solidFill>
                  <a:schemeClr val="bg1"/>
                </a:solidFill>
              </a:rPr>
              <a:t>-bootcamp</a:t>
            </a:r>
          </a:p>
          <a:p>
            <a:r>
              <a:rPr lang="en-GB" sz="1400" i="1" dirty="0" err="1">
                <a:solidFill>
                  <a:schemeClr val="bg1"/>
                </a:solidFill>
              </a:rPr>
              <a:t>kubectl</a:t>
            </a:r>
            <a:r>
              <a:rPr lang="en-GB" sz="1400" i="1" dirty="0">
                <a:solidFill>
                  <a:schemeClr val="bg1"/>
                </a:solidFill>
              </a:rPr>
              <a:t> get services -l app=</a:t>
            </a:r>
            <a:r>
              <a:rPr lang="en-GB" sz="1400" i="1" dirty="0" err="1">
                <a:solidFill>
                  <a:schemeClr val="bg1"/>
                </a:solidFill>
              </a:rPr>
              <a:t>kubernetes</a:t>
            </a:r>
            <a:r>
              <a:rPr lang="en-GB" sz="1400" i="1" dirty="0">
                <a:solidFill>
                  <a:schemeClr val="bg1"/>
                </a:solidFill>
              </a:rPr>
              <a:t>-bootcamp</a:t>
            </a:r>
            <a:endParaRPr lang="en-US" sz="1400" dirty="0">
              <a:solidFill>
                <a:schemeClr val="bg1"/>
              </a:solidFill>
            </a:endParaRPr>
          </a:p>
        </p:txBody>
      </p:sp>
      <p:sp>
        <p:nvSpPr>
          <p:cNvPr id="14" name="TextBox 13">
            <a:extLst>
              <a:ext uri="{FF2B5EF4-FFF2-40B4-BE49-F238E27FC236}">
                <a16:creationId xmlns:a16="http://schemas.microsoft.com/office/drawing/2014/main" id="{53509241-27FD-B3D9-5D9F-1F5426736708}"/>
              </a:ext>
            </a:extLst>
          </p:cNvPr>
          <p:cNvSpPr txBox="1"/>
          <p:nvPr/>
        </p:nvSpPr>
        <p:spPr>
          <a:xfrm>
            <a:off x="1147204" y="3650311"/>
            <a:ext cx="8622435" cy="738664"/>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label pods $POD_NAME version=v1</a:t>
            </a:r>
          </a:p>
          <a:p>
            <a:r>
              <a:rPr lang="en-US" sz="1400" dirty="0" err="1">
                <a:solidFill>
                  <a:schemeClr val="bg1"/>
                </a:solidFill>
              </a:rPr>
              <a:t>kubectl</a:t>
            </a:r>
            <a:r>
              <a:rPr lang="en-US" sz="1400" dirty="0">
                <a:solidFill>
                  <a:schemeClr val="bg1"/>
                </a:solidFill>
              </a:rPr>
              <a:t> describe pods $POD_NAME</a:t>
            </a:r>
          </a:p>
          <a:p>
            <a:r>
              <a:rPr lang="en-US" sz="1400" dirty="0" err="1">
                <a:solidFill>
                  <a:schemeClr val="bg1"/>
                </a:solidFill>
              </a:rPr>
              <a:t>kubectl</a:t>
            </a:r>
            <a:r>
              <a:rPr lang="en-US" sz="1400" dirty="0">
                <a:solidFill>
                  <a:schemeClr val="bg1"/>
                </a:solidFill>
              </a:rPr>
              <a:t> get pods -l version=v1</a:t>
            </a:r>
          </a:p>
        </p:txBody>
      </p:sp>
      <p:sp>
        <p:nvSpPr>
          <p:cNvPr id="15" name="TextBox 14">
            <a:extLst>
              <a:ext uri="{FF2B5EF4-FFF2-40B4-BE49-F238E27FC236}">
                <a16:creationId xmlns:a16="http://schemas.microsoft.com/office/drawing/2014/main" id="{903C946F-3306-F230-62B6-DBD622F2262C}"/>
              </a:ext>
            </a:extLst>
          </p:cNvPr>
          <p:cNvSpPr txBox="1"/>
          <p:nvPr/>
        </p:nvSpPr>
        <p:spPr>
          <a:xfrm>
            <a:off x="1147204" y="4752201"/>
            <a:ext cx="8622435" cy="95410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delete service -l app=</a:t>
            </a:r>
            <a:r>
              <a:rPr lang="en-GB" sz="1400" i="1" dirty="0" err="1">
                <a:solidFill>
                  <a:schemeClr val="bg1"/>
                </a:solidFill>
              </a:rPr>
              <a:t>kubernetes</a:t>
            </a:r>
            <a:r>
              <a:rPr lang="en-GB" sz="1400" i="1" dirty="0">
                <a:solidFill>
                  <a:schemeClr val="bg1"/>
                </a:solidFill>
              </a:rPr>
              <a:t>-bootcamp</a:t>
            </a:r>
          </a:p>
          <a:p>
            <a:r>
              <a:rPr lang="en-US" sz="1400" dirty="0" err="1">
                <a:solidFill>
                  <a:schemeClr val="bg1"/>
                </a:solidFill>
              </a:rPr>
              <a:t>kubectl</a:t>
            </a:r>
            <a:r>
              <a:rPr lang="en-US" sz="1400" dirty="0">
                <a:solidFill>
                  <a:schemeClr val="bg1"/>
                </a:solidFill>
              </a:rPr>
              <a:t> get services</a:t>
            </a:r>
          </a:p>
          <a:p>
            <a:r>
              <a:rPr lang="en-GB" sz="1400" i="1" dirty="0">
                <a:solidFill>
                  <a:schemeClr val="bg1"/>
                </a:solidFill>
              </a:rPr>
              <a:t>curl $CLUSTER_IP:$NODE_PORT</a:t>
            </a:r>
          </a:p>
          <a:p>
            <a:r>
              <a:rPr lang="en-US" sz="1400" dirty="0" err="1">
                <a:solidFill>
                  <a:schemeClr val="bg1"/>
                </a:solidFill>
              </a:rPr>
              <a:t>kubectl</a:t>
            </a:r>
            <a:r>
              <a:rPr lang="en-US" sz="1400" dirty="0">
                <a:solidFill>
                  <a:schemeClr val="bg1"/>
                </a:solidFill>
              </a:rPr>
              <a:t> exec -</a:t>
            </a:r>
            <a:r>
              <a:rPr lang="en-US" sz="1400" dirty="0" err="1">
                <a:solidFill>
                  <a:schemeClr val="bg1"/>
                </a:solidFill>
              </a:rPr>
              <a:t>ti</a:t>
            </a:r>
            <a:r>
              <a:rPr lang="en-US" sz="1400" dirty="0">
                <a:solidFill>
                  <a:schemeClr val="bg1"/>
                </a:solidFill>
              </a:rPr>
              <a:t> $POD_NAME -- curl localhost:8080</a:t>
            </a:r>
          </a:p>
        </p:txBody>
      </p:sp>
    </p:spTree>
    <p:extLst>
      <p:ext uri="{BB962C8B-B14F-4D97-AF65-F5344CB8AC3E}">
        <p14:creationId xmlns:p14="http://schemas.microsoft.com/office/powerpoint/2010/main" val="1468414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4EB5A-6E74-6C6D-6DCF-88904C2F729F}"/>
              </a:ext>
            </a:extLst>
          </p:cNvPr>
          <p:cNvSpPr>
            <a:spLocks noGrp="1"/>
          </p:cNvSpPr>
          <p:nvPr>
            <p:ph type="title"/>
          </p:nvPr>
        </p:nvSpPr>
        <p:spPr>
          <a:xfrm>
            <a:off x="838200" y="405446"/>
            <a:ext cx="6054007" cy="538696"/>
          </a:xfrm>
        </p:spPr>
        <p:txBody>
          <a:bodyPr anchor="t">
            <a:normAutofit/>
          </a:bodyPr>
          <a:lstStyle/>
          <a:p>
            <a:r>
              <a:rPr lang="en-US" dirty="0"/>
              <a:t>Scale Your App</a:t>
            </a:r>
          </a:p>
        </p:txBody>
      </p:sp>
      <p:sp>
        <p:nvSpPr>
          <p:cNvPr id="3" name="Text Placeholder 2">
            <a:extLst>
              <a:ext uri="{FF2B5EF4-FFF2-40B4-BE49-F238E27FC236}">
                <a16:creationId xmlns:a16="http://schemas.microsoft.com/office/drawing/2014/main" id="{BDD42A0E-A44B-4511-9EEA-5F276CB6A1CD}"/>
              </a:ext>
            </a:extLst>
          </p:cNvPr>
          <p:cNvSpPr>
            <a:spLocks noGrp="1"/>
          </p:cNvSpPr>
          <p:nvPr>
            <p:ph type="body" sz="quarter" idx="11"/>
          </p:nvPr>
        </p:nvSpPr>
        <p:spPr>
          <a:xfrm>
            <a:off x="838405" y="1212987"/>
            <a:ext cx="6054008" cy="4627975"/>
          </a:xfrm>
        </p:spPr>
        <p:txBody>
          <a:bodyPr>
            <a:normAutofit/>
          </a:bodyPr>
          <a:lstStyle/>
          <a:p>
            <a:r>
              <a:rPr lang="en-GB" dirty="0"/>
              <a:t>In the previous modules we created a </a:t>
            </a:r>
            <a:r>
              <a:rPr lang="en-GB" dirty="0">
                <a:hlinkClick r:id="rId2"/>
              </a:rPr>
              <a:t>Deployment</a:t>
            </a:r>
            <a:r>
              <a:rPr lang="en-GB" dirty="0"/>
              <a:t>, and then exposed it publicly via a </a:t>
            </a:r>
            <a:r>
              <a:rPr lang="en-GB" dirty="0">
                <a:hlinkClick r:id="rId3"/>
              </a:rPr>
              <a:t>Service</a:t>
            </a:r>
            <a:r>
              <a:rPr lang="en-GB" dirty="0"/>
              <a:t>. The Deployment created only one Pod for running our application. When traffic increases, we will need to scale the application to keep up with user demand.</a:t>
            </a:r>
          </a:p>
          <a:p>
            <a:r>
              <a:rPr lang="en-GB" b="1" dirty="0"/>
              <a:t>Scaling</a:t>
            </a:r>
            <a:r>
              <a:rPr lang="en-GB" dirty="0"/>
              <a:t> is accomplished by changing the number of replicas in a Deployment</a:t>
            </a:r>
          </a:p>
          <a:p>
            <a:r>
              <a:rPr lang="en-GB" dirty="0"/>
              <a:t>Scaling out a Deployment will ensure new Pods are created and scheduled to Nodes with available resources. Scaling will increase the number of Pods to the new desired state.</a:t>
            </a:r>
          </a:p>
          <a:p>
            <a:r>
              <a:rPr lang="en-GB" dirty="0"/>
              <a:t>Once you have multiple instances of an Application running, you would be able to do Rolling updates without downtime.</a:t>
            </a:r>
            <a:endParaRPr lang="en-US" dirty="0"/>
          </a:p>
        </p:txBody>
      </p:sp>
      <p:pic>
        <p:nvPicPr>
          <p:cNvPr id="4" name="Picture 3">
            <a:extLst>
              <a:ext uri="{FF2B5EF4-FFF2-40B4-BE49-F238E27FC236}">
                <a16:creationId xmlns:a16="http://schemas.microsoft.com/office/drawing/2014/main" id="{5B894466-C137-6FE6-F105-9DD8C818FB49}"/>
              </a:ext>
            </a:extLst>
          </p:cNvPr>
          <p:cNvPicPr>
            <a:picLocks noChangeAspect="1"/>
          </p:cNvPicPr>
          <p:nvPr/>
        </p:nvPicPr>
        <p:blipFill>
          <a:blip r:embed="rId4"/>
          <a:stretch>
            <a:fillRect/>
          </a:stretch>
        </p:blipFill>
        <p:spPr>
          <a:xfrm>
            <a:off x="7400113" y="1565138"/>
            <a:ext cx="3874624" cy="3923671"/>
          </a:xfrm>
          <a:prstGeom prst="rect">
            <a:avLst/>
          </a:prstGeom>
          <a:noFill/>
        </p:spPr>
      </p:pic>
    </p:spTree>
    <p:extLst>
      <p:ext uri="{BB962C8B-B14F-4D97-AF65-F5344CB8AC3E}">
        <p14:creationId xmlns:p14="http://schemas.microsoft.com/office/powerpoint/2010/main" val="755897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3C8D9-97E5-776E-F54B-801F3091EDBD}"/>
              </a:ext>
            </a:extLst>
          </p:cNvPr>
          <p:cNvSpPr>
            <a:spLocks noGrp="1"/>
          </p:cNvSpPr>
          <p:nvPr>
            <p:ph type="title"/>
          </p:nvPr>
        </p:nvSpPr>
        <p:spPr/>
        <p:txBody>
          <a:bodyPr/>
          <a:lstStyle/>
          <a:p>
            <a:r>
              <a:rPr lang="en-US" dirty="0"/>
              <a:t>Scale Your App (2)</a:t>
            </a:r>
          </a:p>
        </p:txBody>
      </p:sp>
      <p:sp>
        <p:nvSpPr>
          <p:cNvPr id="6" name="Text Placeholder 5">
            <a:extLst>
              <a:ext uri="{FF2B5EF4-FFF2-40B4-BE49-F238E27FC236}">
                <a16:creationId xmlns:a16="http://schemas.microsoft.com/office/drawing/2014/main" id="{B4FFF149-8FA2-7F56-5004-7C0E1835C3C6}"/>
              </a:ext>
            </a:extLst>
          </p:cNvPr>
          <p:cNvSpPr>
            <a:spLocks noGrp="1"/>
          </p:cNvSpPr>
          <p:nvPr>
            <p:ph type="body" sz="quarter" idx="11"/>
          </p:nvPr>
        </p:nvSpPr>
        <p:spPr/>
        <p:txBody>
          <a:bodyPr/>
          <a:lstStyle/>
          <a:p>
            <a:r>
              <a:rPr lang="en-US" dirty="0"/>
              <a:t>List deployments, use the </a:t>
            </a:r>
            <a:r>
              <a:rPr lang="en-US" b="1" dirty="0"/>
              <a:t>get deployments</a:t>
            </a:r>
            <a:r>
              <a:rPr lang="en-US" dirty="0"/>
              <a:t> command (currently only have 1 pod)</a:t>
            </a:r>
          </a:p>
          <a:p>
            <a:endParaRPr lang="en-US" dirty="0"/>
          </a:p>
          <a:p>
            <a:r>
              <a:rPr lang="en-US" dirty="0"/>
              <a:t>To see the </a:t>
            </a:r>
            <a:r>
              <a:rPr lang="en-US" dirty="0" err="1"/>
              <a:t>ReplicaSet</a:t>
            </a:r>
            <a:r>
              <a:rPr lang="en-US" dirty="0"/>
              <a:t> created by the Deployment, run</a:t>
            </a:r>
          </a:p>
          <a:p>
            <a:endParaRPr lang="en-US" dirty="0"/>
          </a:p>
          <a:p>
            <a:r>
              <a:rPr lang="en-US" dirty="0"/>
              <a:t>Let’s scale the Deployment to 4 replicas. We’ll use the </a:t>
            </a:r>
            <a:r>
              <a:rPr lang="en-US" b="1" dirty="0" err="1"/>
              <a:t>kubectl</a:t>
            </a:r>
            <a:r>
              <a:rPr lang="en-US" b="1" dirty="0"/>
              <a:t> scale</a:t>
            </a:r>
            <a:r>
              <a:rPr lang="en-US" dirty="0"/>
              <a:t> command</a:t>
            </a:r>
          </a:p>
          <a:p>
            <a:endParaRPr lang="en-US" dirty="0"/>
          </a:p>
          <a:p>
            <a:endParaRPr lang="en-US" dirty="0"/>
          </a:p>
          <a:p>
            <a:endParaRPr lang="en-US" dirty="0"/>
          </a:p>
          <a:p>
            <a:r>
              <a:rPr lang="en-US" dirty="0"/>
              <a:t>Build Service again and check expose public</a:t>
            </a:r>
          </a:p>
          <a:p>
            <a:endParaRPr lang="en-US" dirty="0"/>
          </a:p>
        </p:txBody>
      </p:sp>
      <p:sp>
        <p:nvSpPr>
          <p:cNvPr id="7" name="TextBox 6">
            <a:extLst>
              <a:ext uri="{FF2B5EF4-FFF2-40B4-BE49-F238E27FC236}">
                <a16:creationId xmlns:a16="http://schemas.microsoft.com/office/drawing/2014/main" id="{D6F34454-D88C-C901-DA6A-7CC430F9FB4D}"/>
              </a:ext>
            </a:extLst>
          </p:cNvPr>
          <p:cNvSpPr txBox="1"/>
          <p:nvPr/>
        </p:nvSpPr>
        <p:spPr>
          <a:xfrm>
            <a:off x="1156831" y="1581278"/>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get deployments</a:t>
            </a:r>
            <a:endParaRPr lang="en-US" sz="1400" dirty="0">
              <a:solidFill>
                <a:schemeClr val="bg1"/>
              </a:solidFill>
            </a:endParaRPr>
          </a:p>
        </p:txBody>
      </p:sp>
      <p:sp>
        <p:nvSpPr>
          <p:cNvPr id="8" name="TextBox 7">
            <a:extLst>
              <a:ext uri="{FF2B5EF4-FFF2-40B4-BE49-F238E27FC236}">
                <a16:creationId xmlns:a16="http://schemas.microsoft.com/office/drawing/2014/main" id="{60BE591D-A6E1-7174-86B4-0C0AF4B54578}"/>
              </a:ext>
            </a:extLst>
          </p:cNvPr>
          <p:cNvSpPr txBox="1"/>
          <p:nvPr/>
        </p:nvSpPr>
        <p:spPr>
          <a:xfrm>
            <a:off x="1156830" y="2257346"/>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a:t>
            </a:r>
            <a:r>
              <a:rPr lang="en-GB" sz="1400" dirty="0">
                <a:solidFill>
                  <a:schemeClr val="bg1"/>
                </a:solidFill>
              </a:rPr>
              <a:t>get </a:t>
            </a:r>
            <a:r>
              <a:rPr lang="en-GB" sz="1400" dirty="0" err="1">
                <a:solidFill>
                  <a:schemeClr val="bg1"/>
                </a:solidFill>
              </a:rPr>
              <a:t>rs</a:t>
            </a:r>
            <a:endParaRPr lang="en-US" sz="1400" dirty="0">
              <a:solidFill>
                <a:schemeClr val="bg1"/>
              </a:solidFill>
            </a:endParaRPr>
          </a:p>
        </p:txBody>
      </p:sp>
      <p:sp>
        <p:nvSpPr>
          <p:cNvPr id="9" name="TextBox 8">
            <a:extLst>
              <a:ext uri="{FF2B5EF4-FFF2-40B4-BE49-F238E27FC236}">
                <a16:creationId xmlns:a16="http://schemas.microsoft.com/office/drawing/2014/main" id="{E5A706C1-2188-88DB-693C-074DD39AE602}"/>
              </a:ext>
            </a:extLst>
          </p:cNvPr>
          <p:cNvSpPr txBox="1"/>
          <p:nvPr/>
        </p:nvSpPr>
        <p:spPr>
          <a:xfrm>
            <a:off x="1156830" y="3065309"/>
            <a:ext cx="8622435" cy="95410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scale deployments/</a:t>
            </a:r>
            <a:r>
              <a:rPr lang="en-GB" sz="1400" i="1" dirty="0" err="1">
                <a:solidFill>
                  <a:schemeClr val="bg1"/>
                </a:solidFill>
              </a:rPr>
              <a:t>kubernetes</a:t>
            </a:r>
            <a:r>
              <a:rPr lang="en-GB" sz="1400" i="1" dirty="0">
                <a:solidFill>
                  <a:schemeClr val="bg1"/>
                </a:solidFill>
              </a:rPr>
              <a:t>-bootcamp --replicas=4</a:t>
            </a:r>
          </a:p>
          <a:p>
            <a:r>
              <a:rPr lang="en-GB" sz="1400" i="1" dirty="0" err="1">
                <a:solidFill>
                  <a:schemeClr val="bg1"/>
                </a:solidFill>
              </a:rPr>
              <a:t>kubectl</a:t>
            </a:r>
            <a:r>
              <a:rPr lang="en-GB" sz="1400" i="1" dirty="0">
                <a:solidFill>
                  <a:schemeClr val="bg1"/>
                </a:solidFill>
              </a:rPr>
              <a:t> </a:t>
            </a:r>
            <a:r>
              <a:rPr lang="en-GB" sz="1400" dirty="0">
                <a:solidFill>
                  <a:schemeClr val="bg1"/>
                </a:solidFill>
              </a:rPr>
              <a:t>get deployments</a:t>
            </a:r>
          </a:p>
          <a:p>
            <a:r>
              <a:rPr lang="en-US" sz="1400" dirty="0" err="1">
                <a:solidFill>
                  <a:schemeClr val="bg1"/>
                </a:solidFill>
              </a:rPr>
              <a:t>kubectl</a:t>
            </a:r>
            <a:r>
              <a:rPr lang="en-US" sz="1400" dirty="0">
                <a:solidFill>
                  <a:schemeClr val="bg1"/>
                </a:solidFill>
              </a:rPr>
              <a:t> get pods -o wide</a:t>
            </a:r>
          </a:p>
          <a:p>
            <a:r>
              <a:rPr lang="en-US" sz="1400" dirty="0" err="1">
                <a:solidFill>
                  <a:schemeClr val="bg1"/>
                </a:solidFill>
              </a:rPr>
              <a:t>kubectl</a:t>
            </a:r>
            <a:r>
              <a:rPr lang="en-US" sz="1400" dirty="0">
                <a:solidFill>
                  <a:schemeClr val="bg1"/>
                </a:solidFill>
              </a:rPr>
              <a:t> describe deployments/</a:t>
            </a:r>
            <a:r>
              <a:rPr lang="en-US" sz="1400" dirty="0" err="1">
                <a:solidFill>
                  <a:schemeClr val="bg1"/>
                </a:solidFill>
              </a:rPr>
              <a:t>kubernetes</a:t>
            </a:r>
            <a:r>
              <a:rPr lang="en-US" sz="1400" dirty="0">
                <a:solidFill>
                  <a:schemeClr val="bg1"/>
                </a:solidFill>
              </a:rPr>
              <a:t>-bootcamp</a:t>
            </a:r>
          </a:p>
        </p:txBody>
      </p:sp>
      <p:sp>
        <p:nvSpPr>
          <p:cNvPr id="15" name="TextBox 14">
            <a:extLst>
              <a:ext uri="{FF2B5EF4-FFF2-40B4-BE49-F238E27FC236}">
                <a16:creationId xmlns:a16="http://schemas.microsoft.com/office/drawing/2014/main" id="{C9B4BC20-4F4E-2904-E35C-F1B9BB487348}"/>
              </a:ext>
            </a:extLst>
          </p:cNvPr>
          <p:cNvSpPr txBox="1"/>
          <p:nvPr/>
        </p:nvSpPr>
        <p:spPr>
          <a:xfrm>
            <a:off x="1156829" y="4570039"/>
            <a:ext cx="8622435" cy="307777"/>
          </a:xfrm>
          <a:prstGeom prst="rect">
            <a:avLst/>
          </a:prstGeom>
          <a:noFill/>
          <a:ln>
            <a:solidFill>
              <a:schemeClr val="bg1"/>
            </a:solidFill>
          </a:ln>
        </p:spPr>
        <p:txBody>
          <a:bodyPr wrap="square">
            <a:spAutoFit/>
          </a:bodyPr>
          <a:lstStyle/>
          <a:p>
            <a:r>
              <a:rPr lang="en-GB" sz="1400" i="1" dirty="0">
                <a:solidFill>
                  <a:schemeClr val="bg1"/>
                </a:solidFill>
              </a:rPr>
              <a:t>curl $CLUSTER_IP:$NODE_PORT</a:t>
            </a:r>
            <a:endParaRPr lang="en-US" sz="1400" dirty="0">
              <a:solidFill>
                <a:schemeClr val="bg1"/>
              </a:solidFill>
            </a:endParaRPr>
          </a:p>
        </p:txBody>
      </p:sp>
    </p:spTree>
    <p:extLst>
      <p:ext uri="{BB962C8B-B14F-4D97-AF65-F5344CB8AC3E}">
        <p14:creationId xmlns:p14="http://schemas.microsoft.com/office/powerpoint/2010/main" val="706900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C1674-A6D9-C444-2DBD-FFDDAF050899}"/>
              </a:ext>
            </a:extLst>
          </p:cNvPr>
          <p:cNvSpPr>
            <a:spLocks noGrp="1"/>
          </p:cNvSpPr>
          <p:nvPr>
            <p:ph type="title"/>
          </p:nvPr>
        </p:nvSpPr>
        <p:spPr/>
        <p:txBody>
          <a:bodyPr/>
          <a:lstStyle/>
          <a:p>
            <a:r>
              <a:rPr lang="en-US" dirty="0"/>
              <a:t>Update Your App</a:t>
            </a:r>
          </a:p>
        </p:txBody>
      </p:sp>
      <p:sp>
        <p:nvSpPr>
          <p:cNvPr id="3" name="Text Placeholder 2">
            <a:extLst>
              <a:ext uri="{FF2B5EF4-FFF2-40B4-BE49-F238E27FC236}">
                <a16:creationId xmlns:a16="http://schemas.microsoft.com/office/drawing/2014/main" id="{00DF6A18-C56D-E0AE-7F8B-DBAB6D1F201B}"/>
              </a:ext>
            </a:extLst>
          </p:cNvPr>
          <p:cNvSpPr>
            <a:spLocks noGrp="1"/>
          </p:cNvSpPr>
          <p:nvPr>
            <p:ph type="body" sz="quarter" idx="11"/>
          </p:nvPr>
        </p:nvSpPr>
        <p:spPr/>
        <p:txBody>
          <a:bodyPr/>
          <a:lstStyle/>
          <a:p>
            <a:r>
              <a:rPr lang="en-GB" dirty="0"/>
              <a:t>Users expect applications to be available all the time and developers are expected to deploy new versions of them several times a day. In Kubernetes this is done with rolling updates.</a:t>
            </a:r>
          </a:p>
          <a:p>
            <a:r>
              <a:rPr lang="en-GB" b="1" dirty="0"/>
              <a:t>Rolling updates</a:t>
            </a:r>
            <a:r>
              <a:rPr lang="en-GB" dirty="0"/>
              <a:t> allow Deployments' update to take place with zero downtime by incrementally updating Pods instances with new ones. The new Pods will be scheduled on Nodes with available resources.</a:t>
            </a:r>
            <a:endParaRPr lang="en-US" dirty="0"/>
          </a:p>
        </p:txBody>
      </p:sp>
      <p:pic>
        <p:nvPicPr>
          <p:cNvPr id="4" name="Picture 3">
            <a:extLst>
              <a:ext uri="{FF2B5EF4-FFF2-40B4-BE49-F238E27FC236}">
                <a16:creationId xmlns:a16="http://schemas.microsoft.com/office/drawing/2014/main" id="{A8407CE7-C1F5-DB49-73D7-17A94B8860EE}"/>
              </a:ext>
            </a:extLst>
          </p:cNvPr>
          <p:cNvPicPr>
            <a:picLocks noChangeAspect="1"/>
          </p:cNvPicPr>
          <p:nvPr/>
        </p:nvPicPr>
        <p:blipFill>
          <a:blip r:embed="rId2"/>
          <a:stretch>
            <a:fillRect/>
          </a:stretch>
        </p:blipFill>
        <p:spPr>
          <a:xfrm>
            <a:off x="0" y="2768984"/>
            <a:ext cx="2658301" cy="2876029"/>
          </a:xfrm>
          <a:prstGeom prst="rect">
            <a:avLst/>
          </a:prstGeom>
        </p:spPr>
      </p:pic>
      <p:pic>
        <p:nvPicPr>
          <p:cNvPr id="5" name="Picture 4">
            <a:extLst>
              <a:ext uri="{FF2B5EF4-FFF2-40B4-BE49-F238E27FC236}">
                <a16:creationId xmlns:a16="http://schemas.microsoft.com/office/drawing/2014/main" id="{6C227D95-CBF4-2DFD-280C-5CFC51F35B6C}"/>
              </a:ext>
            </a:extLst>
          </p:cNvPr>
          <p:cNvPicPr>
            <a:picLocks noChangeAspect="1"/>
          </p:cNvPicPr>
          <p:nvPr/>
        </p:nvPicPr>
        <p:blipFill>
          <a:blip r:embed="rId3"/>
          <a:stretch>
            <a:fillRect/>
          </a:stretch>
        </p:blipFill>
        <p:spPr>
          <a:xfrm>
            <a:off x="2658302" y="2768984"/>
            <a:ext cx="3012742" cy="2876029"/>
          </a:xfrm>
          <a:prstGeom prst="rect">
            <a:avLst/>
          </a:prstGeom>
        </p:spPr>
      </p:pic>
      <p:pic>
        <p:nvPicPr>
          <p:cNvPr id="6" name="Picture 5">
            <a:extLst>
              <a:ext uri="{FF2B5EF4-FFF2-40B4-BE49-F238E27FC236}">
                <a16:creationId xmlns:a16="http://schemas.microsoft.com/office/drawing/2014/main" id="{66B5231F-9338-1306-E163-8631DCFC5F62}"/>
              </a:ext>
            </a:extLst>
          </p:cNvPr>
          <p:cNvPicPr>
            <a:picLocks noChangeAspect="1"/>
          </p:cNvPicPr>
          <p:nvPr/>
        </p:nvPicPr>
        <p:blipFill>
          <a:blip r:embed="rId4"/>
          <a:stretch>
            <a:fillRect/>
          </a:stretch>
        </p:blipFill>
        <p:spPr>
          <a:xfrm>
            <a:off x="5671044" y="2809914"/>
            <a:ext cx="2969866" cy="2835099"/>
          </a:xfrm>
          <a:prstGeom prst="rect">
            <a:avLst/>
          </a:prstGeom>
        </p:spPr>
      </p:pic>
      <p:pic>
        <p:nvPicPr>
          <p:cNvPr id="7" name="Picture 6">
            <a:extLst>
              <a:ext uri="{FF2B5EF4-FFF2-40B4-BE49-F238E27FC236}">
                <a16:creationId xmlns:a16="http://schemas.microsoft.com/office/drawing/2014/main" id="{9BCC5A4C-893C-79F0-4F3D-2EA145127196}"/>
              </a:ext>
            </a:extLst>
          </p:cNvPr>
          <p:cNvPicPr>
            <a:picLocks noChangeAspect="1"/>
          </p:cNvPicPr>
          <p:nvPr/>
        </p:nvPicPr>
        <p:blipFill>
          <a:blip r:embed="rId5"/>
          <a:stretch>
            <a:fillRect/>
          </a:stretch>
        </p:blipFill>
        <p:spPr>
          <a:xfrm>
            <a:off x="8683786" y="2768984"/>
            <a:ext cx="3279331" cy="2835099"/>
          </a:xfrm>
          <a:prstGeom prst="rect">
            <a:avLst/>
          </a:prstGeom>
        </p:spPr>
      </p:pic>
    </p:spTree>
    <p:extLst>
      <p:ext uri="{BB962C8B-B14F-4D97-AF65-F5344CB8AC3E}">
        <p14:creationId xmlns:p14="http://schemas.microsoft.com/office/powerpoint/2010/main" val="1728899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47F-8D55-FC27-9FA2-5F5EE4104653}"/>
              </a:ext>
            </a:extLst>
          </p:cNvPr>
          <p:cNvSpPr>
            <a:spLocks noGrp="1"/>
          </p:cNvSpPr>
          <p:nvPr>
            <p:ph type="title"/>
          </p:nvPr>
        </p:nvSpPr>
        <p:spPr/>
        <p:txBody>
          <a:bodyPr/>
          <a:lstStyle/>
          <a:p>
            <a:r>
              <a:rPr lang="en-US" dirty="0"/>
              <a:t>Update Your App (2)</a:t>
            </a:r>
          </a:p>
        </p:txBody>
      </p:sp>
      <p:sp>
        <p:nvSpPr>
          <p:cNvPr id="3" name="Text Placeholder 2">
            <a:extLst>
              <a:ext uri="{FF2B5EF4-FFF2-40B4-BE49-F238E27FC236}">
                <a16:creationId xmlns:a16="http://schemas.microsoft.com/office/drawing/2014/main" id="{8FCC6563-B944-9532-0941-9686CCDA52FD}"/>
              </a:ext>
            </a:extLst>
          </p:cNvPr>
          <p:cNvSpPr>
            <a:spLocks noGrp="1"/>
          </p:cNvSpPr>
          <p:nvPr>
            <p:ph type="body" sz="quarter" idx="11"/>
          </p:nvPr>
        </p:nvSpPr>
        <p:spPr>
          <a:xfrm>
            <a:off x="838404" y="1212987"/>
            <a:ext cx="10293016" cy="4995308"/>
          </a:xfrm>
        </p:spPr>
        <p:txBody>
          <a:bodyPr/>
          <a:lstStyle/>
          <a:p>
            <a:r>
              <a:rPr lang="en-GB" dirty="0"/>
              <a:t>Similar to application Scaling, if a Deployment is exposed publicly, the Service will load-balance the traffic only to available Pods during the update. An available Pod is an instance that is available to the users of the application.</a:t>
            </a:r>
          </a:p>
          <a:p>
            <a:r>
              <a:rPr lang="en-GB" dirty="0"/>
              <a:t>Rolling updates allow the following actions:</a:t>
            </a:r>
          </a:p>
          <a:p>
            <a:pPr lvl="1"/>
            <a:r>
              <a:rPr lang="en-GB" dirty="0"/>
              <a:t>Promote an application from one environment to another (via container image updates)</a:t>
            </a:r>
          </a:p>
          <a:p>
            <a:pPr lvl="1"/>
            <a:r>
              <a:rPr lang="en-GB" dirty="0"/>
              <a:t>Rollback to previous versions</a:t>
            </a:r>
          </a:p>
          <a:p>
            <a:pPr lvl="1"/>
            <a:r>
              <a:rPr lang="en-GB" dirty="0"/>
              <a:t>Continuous Integration and Continuous Delivery of applications with zero downtime</a:t>
            </a:r>
          </a:p>
          <a:p>
            <a:r>
              <a:rPr lang="en-US" dirty="0"/>
              <a:t>Update the image of the application to version 2, use the </a:t>
            </a:r>
            <a:r>
              <a:rPr lang="en-US" b="1" dirty="0"/>
              <a:t>set image</a:t>
            </a:r>
            <a:r>
              <a:rPr lang="en-US" dirty="0"/>
              <a:t> command</a:t>
            </a:r>
          </a:p>
          <a:p>
            <a:endParaRPr lang="en-US" dirty="0"/>
          </a:p>
          <a:p>
            <a:endParaRPr lang="en-US" dirty="0"/>
          </a:p>
          <a:p>
            <a:r>
              <a:rPr lang="en-US" dirty="0"/>
              <a:t>Check that app running. Find the exposed IP and Port</a:t>
            </a:r>
          </a:p>
        </p:txBody>
      </p:sp>
      <p:sp>
        <p:nvSpPr>
          <p:cNvPr id="4" name="TextBox 3">
            <a:extLst>
              <a:ext uri="{FF2B5EF4-FFF2-40B4-BE49-F238E27FC236}">
                <a16:creationId xmlns:a16="http://schemas.microsoft.com/office/drawing/2014/main" id="{0FB0E2D1-002C-4B8B-995E-72DD1824892E}"/>
              </a:ext>
            </a:extLst>
          </p:cNvPr>
          <p:cNvSpPr txBox="1"/>
          <p:nvPr/>
        </p:nvSpPr>
        <p:spPr>
          <a:xfrm>
            <a:off x="1156830" y="3652450"/>
            <a:ext cx="8622435" cy="738664"/>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set image deployments/</a:t>
            </a:r>
            <a:r>
              <a:rPr lang="en-GB" sz="1400" i="1" dirty="0" err="1">
                <a:solidFill>
                  <a:schemeClr val="bg1"/>
                </a:solidFill>
              </a:rPr>
              <a:t>kubernetes</a:t>
            </a:r>
            <a:r>
              <a:rPr lang="en-GB" sz="1400" i="1" dirty="0">
                <a:solidFill>
                  <a:schemeClr val="bg1"/>
                </a:solidFill>
              </a:rPr>
              <a:t>-bootcamp </a:t>
            </a:r>
            <a:r>
              <a:rPr lang="en-GB" sz="1400" i="1" dirty="0" err="1">
                <a:solidFill>
                  <a:schemeClr val="bg1"/>
                </a:solidFill>
              </a:rPr>
              <a:t>kubernetes</a:t>
            </a:r>
            <a:r>
              <a:rPr lang="en-GB" sz="1400" i="1" dirty="0">
                <a:solidFill>
                  <a:schemeClr val="bg1"/>
                </a:solidFill>
              </a:rPr>
              <a:t>-bootcamp=</a:t>
            </a:r>
            <a:r>
              <a:rPr lang="en-GB" sz="1400" i="1" dirty="0" err="1">
                <a:solidFill>
                  <a:schemeClr val="bg1"/>
                </a:solidFill>
              </a:rPr>
              <a:t>jocatalin</a:t>
            </a:r>
            <a:r>
              <a:rPr lang="en-GB" sz="1400" i="1" dirty="0">
                <a:solidFill>
                  <a:schemeClr val="bg1"/>
                </a:solidFill>
              </a:rPr>
              <a:t>/kubernetes-bootcamp:v2</a:t>
            </a:r>
            <a:endParaRPr lang="en-GB" sz="1400" dirty="0">
              <a:solidFill>
                <a:schemeClr val="bg1"/>
              </a:solidFill>
            </a:endParaRPr>
          </a:p>
          <a:p>
            <a:r>
              <a:rPr lang="en-US" sz="1400" dirty="0" err="1">
                <a:solidFill>
                  <a:schemeClr val="bg1"/>
                </a:solidFill>
              </a:rPr>
              <a:t>kubectl</a:t>
            </a:r>
            <a:r>
              <a:rPr lang="en-US" sz="1400" dirty="0">
                <a:solidFill>
                  <a:schemeClr val="bg1"/>
                </a:solidFill>
              </a:rPr>
              <a:t> get pods -o wide</a:t>
            </a:r>
          </a:p>
        </p:txBody>
      </p:sp>
      <p:sp>
        <p:nvSpPr>
          <p:cNvPr id="6" name="TextBox 5">
            <a:extLst>
              <a:ext uri="{FF2B5EF4-FFF2-40B4-BE49-F238E27FC236}">
                <a16:creationId xmlns:a16="http://schemas.microsoft.com/office/drawing/2014/main" id="{065314FE-E492-CC85-EEBC-E8F9BC375E27}"/>
              </a:ext>
            </a:extLst>
          </p:cNvPr>
          <p:cNvSpPr txBox="1"/>
          <p:nvPr/>
        </p:nvSpPr>
        <p:spPr>
          <a:xfrm>
            <a:off x="1156829" y="4838039"/>
            <a:ext cx="8622435" cy="307777"/>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describe services/</a:t>
            </a:r>
            <a:r>
              <a:rPr lang="en-GB" sz="1400" i="1" dirty="0" err="1">
                <a:solidFill>
                  <a:schemeClr val="bg1"/>
                </a:solidFill>
              </a:rPr>
              <a:t>kubernetes</a:t>
            </a:r>
            <a:r>
              <a:rPr lang="en-GB" sz="1400" i="1" dirty="0">
                <a:solidFill>
                  <a:schemeClr val="bg1"/>
                </a:solidFill>
              </a:rPr>
              <a:t>-bootcamp</a:t>
            </a:r>
            <a:endParaRPr lang="en-US" sz="1400" dirty="0">
              <a:solidFill>
                <a:schemeClr val="bg1"/>
              </a:solidFill>
            </a:endParaRPr>
          </a:p>
        </p:txBody>
      </p:sp>
    </p:spTree>
    <p:extLst>
      <p:ext uri="{BB962C8B-B14F-4D97-AF65-F5344CB8AC3E}">
        <p14:creationId xmlns:p14="http://schemas.microsoft.com/office/powerpoint/2010/main" val="37409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AC45148-0D17-AC63-58C0-B19E4DCF7E2C}"/>
              </a:ext>
            </a:extLst>
          </p:cNvPr>
          <p:cNvSpPr>
            <a:spLocks noGrp="1"/>
          </p:cNvSpPr>
          <p:nvPr>
            <p:ph type="body" sz="quarter" idx="15"/>
          </p:nvPr>
        </p:nvSpPr>
        <p:spPr/>
        <p:txBody>
          <a:bodyPr/>
          <a:lstStyle/>
          <a:p>
            <a:r>
              <a:rPr lang="en-US" dirty="0"/>
              <a:t>Containers</a:t>
            </a:r>
          </a:p>
        </p:txBody>
      </p:sp>
      <p:sp>
        <p:nvSpPr>
          <p:cNvPr id="5" name="Text Placeholder 4">
            <a:extLst>
              <a:ext uri="{FF2B5EF4-FFF2-40B4-BE49-F238E27FC236}">
                <a16:creationId xmlns:a16="http://schemas.microsoft.com/office/drawing/2014/main" id="{60182F85-0209-BBE8-FE87-D22BDE0D4412}"/>
              </a:ext>
            </a:extLst>
          </p:cNvPr>
          <p:cNvSpPr>
            <a:spLocks noGrp="1"/>
          </p:cNvSpPr>
          <p:nvPr>
            <p:ph type="body" sz="quarter" idx="16"/>
          </p:nvPr>
        </p:nvSpPr>
        <p:spPr/>
        <p:txBody>
          <a:bodyPr/>
          <a:lstStyle/>
          <a:p>
            <a:endParaRPr lang="en-US"/>
          </a:p>
        </p:txBody>
      </p:sp>
      <p:sp>
        <p:nvSpPr>
          <p:cNvPr id="6" name="TextBox 5">
            <a:extLst>
              <a:ext uri="{FF2B5EF4-FFF2-40B4-BE49-F238E27FC236}">
                <a16:creationId xmlns:a16="http://schemas.microsoft.com/office/drawing/2014/main" id="{E62AEB09-4B94-E807-A5D6-D9C9FCD500D7}"/>
              </a:ext>
            </a:extLst>
          </p:cNvPr>
          <p:cNvSpPr txBox="1"/>
          <p:nvPr/>
        </p:nvSpPr>
        <p:spPr>
          <a:xfrm>
            <a:off x="1480443" y="3000791"/>
            <a:ext cx="6214682" cy="1200329"/>
          </a:xfrm>
          <a:prstGeom prst="rect">
            <a:avLst/>
          </a:prstGeom>
          <a:noFill/>
        </p:spPr>
        <p:txBody>
          <a:bodyPr wrap="square">
            <a:spAutoFit/>
          </a:bodyPr>
          <a:lstStyle/>
          <a:p>
            <a:r>
              <a:rPr lang="en-GB" b="0" i="0" dirty="0">
                <a:solidFill>
                  <a:srgbClr val="0B214A"/>
                </a:solidFill>
                <a:effectLst/>
                <a:latin typeface="Poppins" panose="020B0604020202020204" pitchFamily="34" charset="0"/>
              </a:rPr>
              <a:t>A container is a standard unit of software that packages up code and all its dependencies so the application runs quickly and reliably from one computing environment to another.</a:t>
            </a:r>
            <a:endParaRPr lang="en-US" dirty="0"/>
          </a:p>
        </p:txBody>
      </p:sp>
    </p:spTree>
    <p:extLst>
      <p:ext uri="{BB962C8B-B14F-4D97-AF65-F5344CB8AC3E}">
        <p14:creationId xmlns:p14="http://schemas.microsoft.com/office/powerpoint/2010/main" val="3834007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DCFA-9E78-7B04-B692-3B24A2FE1558}"/>
              </a:ext>
            </a:extLst>
          </p:cNvPr>
          <p:cNvSpPr>
            <a:spLocks noGrp="1"/>
          </p:cNvSpPr>
          <p:nvPr>
            <p:ph type="title"/>
          </p:nvPr>
        </p:nvSpPr>
        <p:spPr/>
        <p:txBody>
          <a:bodyPr/>
          <a:lstStyle/>
          <a:p>
            <a:r>
              <a:rPr lang="en-US" dirty="0"/>
              <a:t>Update Your App (2)</a:t>
            </a:r>
          </a:p>
        </p:txBody>
      </p:sp>
      <p:sp>
        <p:nvSpPr>
          <p:cNvPr id="3" name="Text Placeholder 2">
            <a:extLst>
              <a:ext uri="{FF2B5EF4-FFF2-40B4-BE49-F238E27FC236}">
                <a16:creationId xmlns:a16="http://schemas.microsoft.com/office/drawing/2014/main" id="{AACF14AA-9D25-9CC6-B927-5D235D11FB87}"/>
              </a:ext>
            </a:extLst>
          </p:cNvPr>
          <p:cNvSpPr>
            <a:spLocks noGrp="1"/>
          </p:cNvSpPr>
          <p:nvPr>
            <p:ph type="body" sz="quarter" idx="11"/>
          </p:nvPr>
        </p:nvSpPr>
        <p:spPr/>
        <p:txBody>
          <a:bodyPr/>
          <a:lstStyle/>
          <a:p>
            <a:r>
              <a:rPr lang="en-US" dirty="0"/>
              <a:t>Get NODE_PORT and CLUSTER_IP</a:t>
            </a:r>
          </a:p>
          <a:p>
            <a:endParaRPr lang="en-US" dirty="0"/>
          </a:p>
          <a:p>
            <a:endParaRPr lang="en-US" dirty="0"/>
          </a:p>
          <a:p>
            <a:endParaRPr lang="en-US" dirty="0"/>
          </a:p>
          <a:p>
            <a:r>
              <a:rPr lang="en-US" dirty="0"/>
              <a:t>Confirm the update by running the </a:t>
            </a:r>
            <a:r>
              <a:rPr lang="en-US" b="1" dirty="0"/>
              <a:t>rollout status</a:t>
            </a:r>
            <a:r>
              <a:rPr lang="en-US" dirty="0"/>
              <a:t> command</a:t>
            </a:r>
          </a:p>
          <a:p>
            <a:endParaRPr lang="en-US" dirty="0"/>
          </a:p>
          <a:p>
            <a:r>
              <a:rPr lang="en-GB" dirty="0"/>
              <a:t>To view the current image version of the app, run the describe pods command:</a:t>
            </a:r>
          </a:p>
          <a:p>
            <a:endParaRPr lang="en-GB" dirty="0"/>
          </a:p>
          <a:p>
            <a:r>
              <a:rPr lang="en-GB" dirty="0"/>
              <a:t>Perform another update, deploy an image tagged with v10:</a:t>
            </a:r>
            <a:br>
              <a:rPr lang="en-GB" dirty="0"/>
            </a:br>
            <a:endParaRPr lang="en-US" dirty="0"/>
          </a:p>
          <a:p>
            <a:endParaRPr lang="en-US" dirty="0"/>
          </a:p>
          <a:p>
            <a:pPr marL="0" indent="0">
              <a:buNone/>
            </a:pPr>
            <a:endParaRPr lang="en-US" dirty="0"/>
          </a:p>
        </p:txBody>
      </p:sp>
      <p:sp>
        <p:nvSpPr>
          <p:cNvPr id="4" name="TextBox 3">
            <a:extLst>
              <a:ext uri="{FF2B5EF4-FFF2-40B4-BE49-F238E27FC236}">
                <a16:creationId xmlns:a16="http://schemas.microsoft.com/office/drawing/2014/main" id="{BB38AAA7-1608-4382-213E-99FB8F88425B}"/>
              </a:ext>
            </a:extLst>
          </p:cNvPr>
          <p:cNvSpPr txBox="1"/>
          <p:nvPr/>
        </p:nvSpPr>
        <p:spPr>
          <a:xfrm>
            <a:off x="1147204" y="1513217"/>
            <a:ext cx="8622435" cy="461665"/>
          </a:xfrm>
          <a:prstGeom prst="rect">
            <a:avLst/>
          </a:prstGeom>
          <a:noFill/>
          <a:ln>
            <a:solidFill>
              <a:schemeClr val="bg1"/>
            </a:solidFill>
          </a:ln>
        </p:spPr>
        <p:txBody>
          <a:bodyPr wrap="square">
            <a:spAutoFit/>
          </a:bodyPr>
          <a:lstStyle/>
          <a:p>
            <a:r>
              <a:rPr lang="en-GB" sz="1200" i="1" dirty="0">
                <a:solidFill>
                  <a:schemeClr val="bg1"/>
                </a:solidFill>
              </a:rPr>
              <a:t>export NODE_PORT=$(</a:t>
            </a:r>
            <a:r>
              <a:rPr lang="en-GB" sz="1200" i="1" dirty="0" err="1">
                <a:solidFill>
                  <a:schemeClr val="bg1"/>
                </a:solidFill>
              </a:rPr>
              <a:t>kubectl</a:t>
            </a:r>
            <a:r>
              <a:rPr lang="en-GB" sz="1200" i="1" dirty="0">
                <a:solidFill>
                  <a:schemeClr val="bg1"/>
                </a:solidFill>
              </a:rPr>
              <a:t> get services/</a:t>
            </a:r>
            <a:r>
              <a:rPr lang="en-GB" sz="1200" i="1" dirty="0" err="1">
                <a:solidFill>
                  <a:schemeClr val="bg1"/>
                </a:solidFill>
              </a:rPr>
              <a:t>kubernetes</a:t>
            </a:r>
            <a:r>
              <a:rPr lang="en-GB" sz="1200" i="1" dirty="0">
                <a:solidFill>
                  <a:schemeClr val="bg1"/>
                </a:solidFill>
              </a:rPr>
              <a:t>-bootcamp -o go-template='{{(index .</a:t>
            </a:r>
            <a:r>
              <a:rPr lang="en-GB" sz="1200" i="1" dirty="0" err="1">
                <a:solidFill>
                  <a:schemeClr val="bg1"/>
                </a:solidFill>
              </a:rPr>
              <a:t>spec.ports</a:t>
            </a:r>
            <a:r>
              <a:rPr lang="en-GB" sz="1200" i="1" dirty="0">
                <a:solidFill>
                  <a:schemeClr val="bg1"/>
                </a:solidFill>
              </a:rPr>
              <a:t> 0).</a:t>
            </a:r>
            <a:r>
              <a:rPr lang="en-GB" sz="1200" i="1" dirty="0" err="1">
                <a:solidFill>
                  <a:schemeClr val="bg1"/>
                </a:solidFill>
              </a:rPr>
              <a:t>nodePort</a:t>
            </a:r>
            <a:r>
              <a:rPr lang="en-GB" sz="1200" i="1" dirty="0">
                <a:solidFill>
                  <a:schemeClr val="bg1"/>
                </a:solidFill>
              </a:rPr>
              <a:t>}}')</a:t>
            </a:r>
          </a:p>
          <a:p>
            <a:r>
              <a:rPr lang="en-GB" sz="1200" i="1" dirty="0">
                <a:solidFill>
                  <a:schemeClr val="bg1"/>
                </a:solidFill>
              </a:rPr>
              <a:t>export CLUSTER_IP=$(</a:t>
            </a:r>
            <a:r>
              <a:rPr lang="en-GB" sz="1200" i="1" dirty="0" err="1">
                <a:solidFill>
                  <a:schemeClr val="bg1"/>
                </a:solidFill>
              </a:rPr>
              <a:t>kubectl</a:t>
            </a:r>
            <a:r>
              <a:rPr lang="en-GB" sz="1200" i="1" dirty="0">
                <a:solidFill>
                  <a:schemeClr val="bg1"/>
                </a:solidFill>
              </a:rPr>
              <a:t> cluster-info | grep "https" | awk 'NR==1{print $(NF)}' | cut -d ':' -f2 | cut -d '/' -f3)</a:t>
            </a:r>
          </a:p>
        </p:txBody>
      </p:sp>
      <p:sp>
        <p:nvSpPr>
          <p:cNvPr id="5" name="TextBox 4">
            <a:extLst>
              <a:ext uri="{FF2B5EF4-FFF2-40B4-BE49-F238E27FC236}">
                <a16:creationId xmlns:a16="http://schemas.microsoft.com/office/drawing/2014/main" id="{17D04CFE-B92E-6874-AFC2-944FB6907B50}"/>
              </a:ext>
            </a:extLst>
          </p:cNvPr>
          <p:cNvSpPr txBox="1"/>
          <p:nvPr/>
        </p:nvSpPr>
        <p:spPr>
          <a:xfrm>
            <a:off x="1147202" y="2071467"/>
            <a:ext cx="8622435" cy="307777"/>
          </a:xfrm>
          <a:prstGeom prst="rect">
            <a:avLst/>
          </a:prstGeom>
          <a:noFill/>
          <a:ln>
            <a:solidFill>
              <a:schemeClr val="bg1"/>
            </a:solidFill>
          </a:ln>
        </p:spPr>
        <p:txBody>
          <a:bodyPr wrap="square">
            <a:spAutoFit/>
          </a:bodyPr>
          <a:lstStyle/>
          <a:p>
            <a:r>
              <a:rPr lang="en-US" sz="1400" dirty="0">
                <a:solidFill>
                  <a:schemeClr val="bg1"/>
                </a:solidFill>
              </a:rPr>
              <a:t>curl $CLUSTER_IP:$NODE_PORT</a:t>
            </a:r>
          </a:p>
        </p:txBody>
      </p:sp>
      <p:sp>
        <p:nvSpPr>
          <p:cNvPr id="6" name="TextBox 5">
            <a:extLst>
              <a:ext uri="{FF2B5EF4-FFF2-40B4-BE49-F238E27FC236}">
                <a16:creationId xmlns:a16="http://schemas.microsoft.com/office/drawing/2014/main" id="{A404D61C-2EB7-1FAE-B6A2-D1A68C48409D}"/>
              </a:ext>
            </a:extLst>
          </p:cNvPr>
          <p:cNvSpPr txBox="1"/>
          <p:nvPr/>
        </p:nvSpPr>
        <p:spPr>
          <a:xfrm>
            <a:off x="1147204" y="3121223"/>
            <a:ext cx="8622435" cy="307777"/>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rollout status deployments/</a:t>
            </a:r>
            <a:r>
              <a:rPr lang="en-US" sz="1400" dirty="0" err="1">
                <a:solidFill>
                  <a:schemeClr val="bg1"/>
                </a:solidFill>
              </a:rPr>
              <a:t>kubernetes</a:t>
            </a:r>
            <a:r>
              <a:rPr lang="en-US" sz="1400" dirty="0">
                <a:solidFill>
                  <a:schemeClr val="bg1"/>
                </a:solidFill>
              </a:rPr>
              <a:t>-bootcamp</a:t>
            </a:r>
          </a:p>
        </p:txBody>
      </p:sp>
      <p:sp>
        <p:nvSpPr>
          <p:cNvPr id="7" name="TextBox 6">
            <a:extLst>
              <a:ext uri="{FF2B5EF4-FFF2-40B4-BE49-F238E27FC236}">
                <a16:creationId xmlns:a16="http://schemas.microsoft.com/office/drawing/2014/main" id="{9359ED79-D8A9-AA64-24AA-B549D178FF97}"/>
              </a:ext>
            </a:extLst>
          </p:cNvPr>
          <p:cNvSpPr txBox="1"/>
          <p:nvPr/>
        </p:nvSpPr>
        <p:spPr>
          <a:xfrm>
            <a:off x="1147203" y="3797394"/>
            <a:ext cx="8622435" cy="307777"/>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describe pods</a:t>
            </a:r>
          </a:p>
        </p:txBody>
      </p:sp>
      <p:sp>
        <p:nvSpPr>
          <p:cNvPr id="8" name="TextBox 7">
            <a:extLst>
              <a:ext uri="{FF2B5EF4-FFF2-40B4-BE49-F238E27FC236}">
                <a16:creationId xmlns:a16="http://schemas.microsoft.com/office/drawing/2014/main" id="{E2E1253B-BF3A-B513-3844-D98C33A10244}"/>
              </a:ext>
            </a:extLst>
          </p:cNvPr>
          <p:cNvSpPr txBox="1"/>
          <p:nvPr/>
        </p:nvSpPr>
        <p:spPr>
          <a:xfrm>
            <a:off x="1147203" y="4606119"/>
            <a:ext cx="8622435" cy="1169551"/>
          </a:xfrm>
          <a:prstGeom prst="rect">
            <a:avLst/>
          </a:prstGeom>
          <a:noFill/>
          <a:ln>
            <a:solidFill>
              <a:schemeClr val="bg1"/>
            </a:solidFill>
          </a:ln>
        </p:spPr>
        <p:txBody>
          <a:bodyPr wrap="square">
            <a:spAutoFit/>
          </a:bodyPr>
          <a:lstStyle/>
          <a:p>
            <a:r>
              <a:rPr lang="en-GB" sz="1400" i="1" dirty="0" err="1">
                <a:solidFill>
                  <a:schemeClr val="bg1"/>
                </a:solidFill>
              </a:rPr>
              <a:t>kubectl</a:t>
            </a:r>
            <a:r>
              <a:rPr lang="en-GB" sz="1400" i="1" dirty="0">
                <a:solidFill>
                  <a:schemeClr val="bg1"/>
                </a:solidFill>
              </a:rPr>
              <a:t> set image deployments/</a:t>
            </a:r>
            <a:r>
              <a:rPr lang="en-GB" sz="1400" i="1" dirty="0" err="1">
                <a:solidFill>
                  <a:schemeClr val="bg1"/>
                </a:solidFill>
              </a:rPr>
              <a:t>kubernetes</a:t>
            </a:r>
            <a:r>
              <a:rPr lang="en-GB" sz="1400" i="1" dirty="0">
                <a:solidFill>
                  <a:schemeClr val="bg1"/>
                </a:solidFill>
              </a:rPr>
              <a:t>-bootcamp </a:t>
            </a:r>
            <a:r>
              <a:rPr lang="en-GB" sz="1400" i="1" dirty="0" err="1">
                <a:solidFill>
                  <a:schemeClr val="bg1"/>
                </a:solidFill>
              </a:rPr>
              <a:t>kubernetes</a:t>
            </a:r>
            <a:r>
              <a:rPr lang="en-GB" sz="1400" i="1" dirty="0">
                <a:solidFill>
                  <a:schemeClr val="bg1"/>
                </a:solidFill>
              </a:rPr>
              <a:t>-bootcamp=</a:t>
            </a:r>
            <a:r>
              <a:rPr lang="en-GB" sz="1400" i="1" dirty="0" err="1">
                <a:solidFill>
                  <a:schemeClr val="bg1"/>
                </a:solidFill>
              </a:rPr>
              <a:t>gcr.io</a:t>
            </a:r>
            <a:r>
              <a:rPr lang="en-GB" sz="1400" i="1" dirty="0">
                <a:solidFill>
                  <a:schemeClr val="bg1"/>
                </a:solidFill>
              </a:rPr>
              <a:t>/google-samples/kubernetes-bootcamp:v10</a:t>
            </a:r>
          </a:p>
          <a:p>
            <a:r>
              <a:rPr lang="en-GB" sz="1400" i="1" dirty="0" err="1">
                <a:solidFill>
                  <a:schemeClr val="bg1"/>
                </a:solidFill>
              </a:rPr>
              <a:t>kubectl</a:t>
            </a:r>
            <a:r>
              <a:rPr lang="en-GB" sz="1400" i="1" dirty="0">
                <a:solidFill>
                  <a:schemeClr val="bg1"/>
                </a:solidFill>
              </a:rPr>
              <a:t> get deployments</a:t>
            </a:r>
            <a:endParaRPr lang="en-GB" sz="1400" dirty="0">
              <a:solidFill>
                <a:schemeClr val="bg1"/>
              </a:solidFill>
            </a:endParaRPr>
          </a:p>
          <a:p>
            <a:r>
              <a:rPr lang="en-US" sz="1400" dirty="0" err="1">
                <a:solidFill>
                  <a:schemeClr val="bg1"/>
                </a:solidFill>
              </a:rPr>
              <a:t>kubectl</a:t>
            </a:r>
            <a:r>
              <a:rPr lang="en-US" sz="1400" dirty="0">
                <a:solidFill>
                  <a:schemeClr val="bg1"/>
                </a:solidFill>
              </a:rPr>
              <a:t> get pods -o wide</a:t>
            </a:r>
          </a:p>
          <a:p>
            <a:r>
              <a:rPr lang="en-US" sz="1400" dirty="0" err="1">
                <a:solidFill>
                  <a:schemeClr val="bg1"/>
                </a:solidFill>
              </a:rPr>
              <a:t>kubectl</a:t>
            </a:r>
            <a:r>
              <a:rPr lang="en-US" sz="1400" dirty="0">
                <a:solidFill>
                  <a:schemeClr val="bg1"/>
                </a:solidFill>
              </a:rPr>
              <a:t> describe pods</a:t>
            </a:r>
          </a:p>
        </p:txBody>
      </p:sp>
    </p:spTree>
    <p:extLst>
      <p:ext uri="{BB962C8B-B14F-4D97-AF65-F5344CB8AC3E}">
        <p14:creationId xmlns:p14="http://schemas.microsoft.com/office/powerpoint/2010/main" val="16756892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BDCFA-9E78-7B04-B692-3B24A2FE1558}"/>
              </a:ext>
            </a:extLst>
          </p:cNvPr>
          <p:cNvSpPr>
            <a:spLocks noGrp="1"/>
          </p:cNvSpPr>
          <p:nvPr>
            <p:ph type="title"/>
          </p:nvPr>
        </p:nvSpPr>
        <p:spPr/>
        <p:txBody>
          <a:bodyPr/>
          <a:lstStyle/>
          <a:p>
            <a:r>
              <a:rPr lang="en-US" dirty="0"/>
              <a:t>Update Your App (2)</a:t>
            </a:r>
          </a:p>
        </p:txBody>
      </p:sp>
      <p:sp>
        <p:nvSpPr>
          <p:cNvPr id="3" name="Text Placeholder 2">
            <a:extLst>
              <a:ext uri="{FF2B5EF4-FFF2-40B4-BE49-F238E27FC236}">
                <a16:creationId xmlns:a16="http://schemas.microsoft.com/office/drawing/2014/main" id="{AACF14AA-9D25-9CC6-B927-5D235D11FB87}"/>
              </a:ext>
            </a:extLst>
          </p:cNvPr>
          <p:cNvSpPr>
            <a:spLocks noGrp="1"/>
          </p:cNvSpPr>
          <p:nvPr>
            <p:ph type="body" sz="quarter" idx="11"/>
          </p:nvPr>
        </p:nvSpPr>
        <p:spPr/>
        <p:txBody>
          <a:bodyPr/>
          <a:lstStyle/>
          <a:p>
            <a:r>
              <a:rPr lang="en-GB" dirty="0"/>
              <a:t>In the Events section of the output for the affected Pods, notice that the v10 image version did not exist in the repository.</a:t>
            </a:r>
            <a:endParaRPr lang="en-US" dirty="0"/>
          </a:p>
          <a:p>
            <a:r>
              <a:rPr lang="en-GB" dirty="0"/>
              <a:t>To roll back the deployment to your last working version, use the </a:t>
            </a:r>
            <a:r>
              <a:rPr lang="en-GB" b="1" dirty="0"/>
              <a:t>rollout undo</a:t>
            </a:r>
            <a:r>
              <a:rPr lang="en-GB" dirty="0"/>
              <a:t> command:</a:t>
            </a:r>
            <a:endParaRPr lang="en-US" dirty="0"/>
          </a:p>
          <a:p>
            <a:endParaRPr lang="en-US" dirty="0"/>
          </a:p>
          <a:p>
            <a:endParaRPr lang="en-US" dirty="0"/>
          </a:p>
          <a:p>
            <a:pPr marL="0" indent="0">
              <a:buNone/>
            </a:pPr>
            <a:endParaRPr lang="en-US" dirty="0"/>
          </a:p>
        </p:txBody>
      </p:sp>
      <p:sp>
        <p:nvSpPr>
          <p:cNvPr id="5" name="TextBox 4">
            <a:extLst>
              <a:ext uri="{FF2B5EF4-FFF2-40B4-BE49-F238E27FC236}">
                <a16:creationId xmlns:a16="http://schemas.microsoft.com/office/drawing/2014/main" id="{17D04CFE-B92E-6874-AFC2-944FB6907B50}"/>
              </a:ext>
            </a:extLst>
          </p:cNvPr>
          <p:cNvSpPr txBox="1"/>
          <p:nvPr/>
        </p:nvSpPr>
        <p:spPr>
          <a:xfrm>
            <a:off x="1147202" y="2312498"/>
            <a:ext cx="8622435" cy="738664"/>
          </a:xfrm>
          <a:prstGeom prst="rect">
            <a:avLst/>
          </a:prstGeom>
          <a:noFill/>
          <a:ln>
            <a:solidFill>
              <a:schemeClr val="bg1"/>
            </a:solidFill>
          </a:ln>
        </p:spPr>
        <p:txBody>
          <a:bodyPr wrap="square">
            <a:spAutoFit/>
          </a:bodyPr>
          <a:lstStyle/>
          <a:p>
            <a:r>
              <a:rPr lang="en-US" sz="1400" dirty="0" err="1">
                <a:solidFill>
                  <a:schemeClr val="bg1"/>
                </a:solidFill>
              </a:rPr>
              <a:t>kubectl</a:t>
            </a:r>
            <a:r>
              <a:rPr lang="en-US" sz="1400" dirty="0">
                <a:solidFill>
                  <a:schemeClr val="bg1"/>
                </a:solidFill>
              </a:rPr>
              <a:t> rollout undo deployments/</a:t>
            </a:r>
            <a:r>
              <a:rPr lang="en-US" sz="1400" dirty="0" err="1">
                <a:solidFill>
                  <a:schemeClr val="bg1"/>
                </a:solidFill>
              </a:rPr>
              <a:t>kubernetes</a:t>
            </a:r>
            <a:r>
              <a:rPr lang="en-US" sz="1400" dirty="0">
                <a:solidFill>
                  <a:schemeClr val="bg1"/>
                </a:solidFill>
              </a:rPr>
              <a:t>-bootcamp</a:t>
            </a:r>
          </a:p>
          <a:p>
            <a:r>
              <a:rPr lang="en-US" sz="1400" dirty="0" err="1">
                <a:solidFill>
                  <a:schemeClr val="bg1"/>
                </a:solidFill>
              </a:rPr>
              <a:t>kubectl</a:t>
            </a:r>
            <a:r>
              <a:rPr lang="en-US" sz="1400" dirty="0">
                <a:solidFill>
                  <a:schemeClr val="bg1"/>
                </a:solidFill>
              </a:rPr>
              <a:t> get pods</a:t>
            </a:r>
          </a:p>
          <a:p>
            <a:r>
              <a:rPr lang="en-US" sz="1400" dirty="0" err="1">
                <a:solidFill>
                  <a:schemeClr val="bg1"/>
                </a:solidFill>
              </a:rPr>
              <a:t>kubectl</a:t>
            </a:r>
            <a:r>
              <a:rPr lang="en-US" sz="1400" dirty="0">
                <a:solidFill>
                  <a:schemeClr val="bg1"/>
                </a:solidFill>
              </a:rPr>
              <a:t> describe pods</a:t>
            </a:r>
          </a:p>
        </p:txBody>
      </p:sp>
    </p:spTree>
    <p:extLst>
      <p:ext uri="{BB962C8B-B14F-4D97-AF65-F5344CB8AC3E}">
        <p14:creationId xmlns:p14="http://schemas.microsoft.com/office/powerpoint/2010/main" val="18257576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79D764-19F7-D3A7-7DCE-7A4D6E50C638}"/>
              </a:ext>
            </a:extLst>
          </p:cNvPr>
          <p:cNvSpPr>
            <a:spLocks noGrp="1"/>
          </p:cNvSpPr>
          <p:nvPr>
            <p:ph type="body" sz="quarter" idx="15"/>
          </p:nvPr>
        </p:nvSpPr>
        <p:spPr/>
        <p:txBody>
          <a:bodyPr/>
          <a:lstStyle/>
          <a:p>
            <a:r>
              <a:rPr lang="en-US" dirty="0"/>
              <a:t>Amazon Elastic Kubernetes Service (EKS)</a:t>
            </a:r>
          </a:p>
        </p:txBody>
      </p:sp>
      <p:sp>
        <p:nvSpPr>
          <p:cNvPr id="5" name="Text Placeholder 4">
            <a:extLst>
              <a:ext uri="{FF2B5EF4-FFF2-40B4-BE49-F238E27FC236}">
                <a16:creationId xmlns:a16="http://schemas.microsoft.com/office/drawing/2014/main" id="{B48DD5FD-8AEE-02AC-2721-A1C31FB94F27}"/>
              </a:ext>
            </a:extLst>
          </p:cNvPr>
          <p:cNvSpPr>
            <a:spLocks noGrp="1"/>
          </p:cNvSpPr>
          <p:nvPr>
            <p:ph type="body" sz="quarter" idx="16"/>
          </p:nvPr>
        </p:nvSpPr>
        <p:spPr/>
        <p:txBody>
          <a:bodyPr/>
          <a:lstStyle/>
          <a:p>
            <a:r>
              <a:rPr lang="en-US" dirty="0"/>
              <a:t>03</a:t>
            </a:r>
          </a:p>
        </p:txBody>
      </p:sp>
    </p:spTree>
    <p:extLst>
      <p:ext uri="{BB962C8B-B14F-4D97-AF65-F5344CB8AC3E}">
        <p14:creationId xmlns:p14="http://schemas.microsoft.com/office/powerpoint/2010/main" val="2555816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ow Amazon EKS works">
            <a:extLst>
              <a:ext uri="{FF2B5EF4-FFF2-40B4-BE49-F238E27FC236}">
                <a16:creationId xmlns:a16="http://schemas.microsoft.com/office/drawing/2014/main" id="{4E34C456-1478-104C-0D42-EEBAF0E613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650" y="774813"/>
            <a:ext cx="11950700" cy="5168674"/>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019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499082-7BAC-CDD8-4AF4-D851B234F6C8}"/>
              </a:ext>
            </a:extLst>
          </p:cNvPr>
          <p:cNvSpPr>
            <a:spLocks noGrp="1"/>
          </p:cNvSpPr>
          <p:nvPr>
            <p:ph type="title"/>
          </p:nvPr>
        </p:nvSpPr>
        <p:spPr/>
        <p:txBody>
          <a:bodyPr/>
          <a:lstStyle/>
          <a:p>
            <a:r>
              <a:rPr lang="en-US" dirty="0"/>
              <a:t>How it works</a:t>
            </a:r>
          </a:p>
        </p:txBody>
      </p:sp>
      <p:pic>
        <p:nvPicPr>
          <p:cNvPr id="8" name="Picture 7">
            <a:extLst>
              <a:ext uri="{FF2B5EF4-FFF2-40B4-BE49-F238E27FC236}">
                <a16:creationId xmlns:a16="http://schemas.microsoft.com/office/drawing/2014/main" id="{156B3C03-B7F1-F92E-6715-A988C49E837B}"/>
              </a:ext>
            </a:extLst>
          </p:cNvPr>
          <p:cNvPicPr>
            <a:picLocks noChangeAspect="1"/>
          </p:cNvPicPr>
          <p:nvPr/>
        </p:nvPicPr>
        <p:blipFill>
          <a:blip r:embed="rId2"/>
          <a:stretch>
            <a:fillRect/>
          </a:stretch>
        </p:blipFill>
        <p:spPr>
          <a:xfrm>
            <a:off x="1939756" y="1492250"/>
            <a:ext cx="8089900" cy="3873500"/>
          </a:xfrm>
          <a:prstGeom prst="rect">
            <a:avLst/>
          </a:prstGeom>
        </p:spPr>
      </p:pic>
    </p:spTree>
    <p:extLst>
      <p:ext uri="{BB962C8B-B14F-4D97-AF65-F5344CB8AC3E}">
        <p14:creationId xmlns:p14="http://schemas.microsoft.com/office/powerpoint/2010/main" val="2354193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E86F-5337-8EEA-B917-0258282FCCB8}"/>
              </a:ext>
            </a:extLst>
          </p:cNvPr>
          <p:cNvSpPr>
            <a:spLocks noGrp="1"/>
          </p:cNvSpPr>
          <p:nvPr>
            <p:ph type="title"/>
          </p:nvPr>
        </p:nvSpPr>
        <p:spPr/>
        <p:txBody>
          <a:bodyPr/>
          <a:lstStyle/>
          <a:p>
            <a:r>
              <a:rPr lang="en-US" dirty="0"/>
              <a:t>Why use Amazon EKS?</a:t>
            </a:r>
          </a:p>
        </p:txBody>
      </p:sp>
      <p:pic>
        <p:nvPicPr>
          <p:cNvPr id="4" name="Picture 3">
            <a:extLst>
              <a:ext uri="{FF2B5EF4-FFF2-40B4-BE49-F238E27FC236}">
                <a16:creationId xmlns:a16="http://schemas.microsoft.com/office/drawing/2014/main" id="{1AA9FAB3-F5C1-95BC-397F-D0A862559D7D}"/>
              </a:ext>
            </a:extLst>
          </p:cNvPr>
          <p:cNvPicPr>
            <a:picLocks noChangeAspect="1"/>
          </p:cNvPicPr>
          <p:nvPr/>
        </p:nvPicPr>
        <p:blipFill>
          <a:blip r:embed="rId2"/>
          <a:stretch>
            <a:fillRect/>
          </a:stretch>
        </p:blipFill>
        <p:spPr>
          <a:xfrm>
            <a:off x="2095500" y="1250950"/>
            <a:ext cx="8001000" cy="4356100"/>
          </a:xfrm>
          <a:prstGeom prst="rect">
            <a:avLst/>
          </a:prstGeom>
        </p:spPr>
      </p:pic>
    </p:spTree>
    <p:extLst>
      <p:ext uri="{BB962C8B-B14F-4D97-AF65-F5344CB8AC3E}">
        <p14:creationId xmlns:p14="http://schemas.microsoft.com/office/powerpoint/2010/main" val="823659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679D764-19F7-D3A7-7DCE-7A4D6E50C638}"/>
              </a:ext>
            </a:extLst>
          </p:cNvPr>
          <p:cNvSpPr>
            <a:spLocks noGrp="1"/>
          </p:cNvSpPr>
          <p:nvPr>
            <p:ph type="body" sz="quarter" idx="15"/>
          </p:nvPr>
        </p:nvSpPr>
        <p:spPr/>
        <p:txBody>
          <a:bodyPr/>
          <a:lstStyle/>
          <a:p>
            <a:r>
              <a:rPr lang="en-US" dirty="0"/>
              <a:t>Getting started</a:t>
            </a:r>
          </a:p>
        </p:txBody>
      </p:sp>
      <p:sp>
        <p:nvSpPr>
          <p:cNvPr id="5" name="Text Placeholder 4">
            <a:extLst>
              <a:ext uri="{FF2B5EF4-FFF2-40B4-BE49-F238E27FC236}">
                <a16:creationId xmlns:a16="http://schemas.microsoft.com/office/drawing/2014/main" id="{B48DD5FD-8AEE-02AC-2721-A1C31FB94F27}"/>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9477847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6B1B5-5139-6948-DE48-A485B5894120}"/>
              </a:ext>
            </a:extLst>
          </p:cNvPr>
          <p:cNvSpPr>
            <a:spLocks noGrp="1"/>
          </p:cNvSpPr>
          <p:nvPr>
            <p:ph type="title"/>
          </p:nvPr>
        </p:nvSpPr>
        <p:spPr/>
        <p:txBody>
          <a:bodyPr/>
          <a:lstStyle/>
          <a:p>
            <a:r>
              <a:rPr lang="en-US" dirty="0"/>
              <a:t>Getting started with Amazon EKS</a:t>
            </a:r>
          </a:p>
        </p:txBody>
      </p:sp>
      <p:sp>
        <p:nvSpPr>
          <p:cNvPr id="3" name="Text Placeholder 2">
            <a:extLst>
              <a:ext uri="{FF2B5EF4-FFF2-40B4-BE49-F238E27FC236}">
                <a16:creationId xmlns:a16="http://schemas.microsoft.com/office/drawing/2014/main" id="{C8F00F29-5017-68FE-2CE2-8A4F3A18CF71}"/>
              </a:ext>
            </a:extLst>
          </p:cNvPr>
          <p:cNvSpPr>
            <a:spLocks noGrp="1"/>
          </p:cNvSpPr>
          <p:nvPr>
            <p:ph type="body" sz="quarter" idx="11"/>
          </p:nvPr>
        </p:nvSpPr>
        <p:spPr/>
        <p:txBody>
          <a:bodyPr/>
          <a:lstStyle/>
          <a:p>
            <a:r>
              <a:rPr lang="en-US" dirty="0"/>
              <a:t>Installing </a:t>
            </a:r>
            <a:r>
              <a:rPr lang="en-US" dirty="0" err="1"/>
              <a:t>kubectl</a:t>
            </a:r>
            <a:r>
              <a:rPr lang="en-US" dirty="0"/>
              <a:t>: </a:t>
            </a:r>
            <a:r>
              <a:rPr lang="en-US" dirty="0">
                <a:hlinkClick r:id="rId2"/>
              </a:rPr>
              <a:t>https://docs.aws.amazon.com/eks/latest/userguide/install-kubectl.html</a:t>
            </a:r>
            <a:endParaRPr lang="en-US" dirty="0"/>
          </a:p>
          <a:p>
            <a:r>
              <a:rPr lang="en-US" dirty="0"/>
              <a:t>Installing </a:t>
            </a:r>
            <a:r>
              <a:rPr lang="en-US" dirty="0" err="1"/>
              <a:t>eksctl</a:t>
            </a:r>
            <a:r>
              <a:rPr lang="en-US" dirty="0"/>
              <a:t>: </a:t>
            </a:r>
            <a:r>
              <a:rPr lang="en-US" dirty="0">
                <a:hlinkClick r:id="rId3"/>
              </a:rPr>
              <a:t>https://docs.aws.amazon.com/eks/latest/userguide/eksctl.html</a:t>
            </a:r>
            <a:endParaRPr lang="en-US" dirty="0"/>
          </a:p>
          <a:p>
            <a:r>
              <a:rPr lang="en-US" dirty="0"/>
              <a:t>Installing </a:t>
            </a:r>
            <a:r>
              <a:rPr lang="en-US" dirty="0" err="1"/>
              <a:t>aws</a:t>
            </a:r>
            <a:r>
              <a:rPr lang="en-US" dirty="0"/>
              <a:t> cli: </a:t>
            </a:r>
            <a:r>
              <a:rPr lang="en-US" dirty="0">
                <a:hlinkClick r:id="rId4"/>
              </a:rPr>
              <a:t>https://docs.aws.amazon.com/cli/latest/userguide/getting-started-install.html</a:t>
            </a:r>
            <a:endParaRPr lang="en-US" dirty="0"/>
          </a:p>
          <a:p>
            <a:r>
              <a:rPr lang="en-US" dirty="0"/>
              <a:t>Configure </a:t>
            </a:r>
            <a:r>
              <a:rPr lang="en-US" dirty="0" err="1"/>
              <a:t>aws</a:t>
            </a:r>
            <a:r>
              <a:rPr lang="en-US" dirty="0"/>
              <a:t> cli work with your Access Key</a:t>
            </a:r>
          </a:p>
          <a:p>
            <a:pPr lvl="1"/>
            <a:r>
              <a:rPr lang="en-US" dirty="0" err="1"/>
              <a:t>aws</a:t>
            </a:r>
            <a:r>
              <a:rPr lang="en-US" dirty="0"/>
              <a:t> configure: input Access Key ID, Secret Access Key</a:t>
            </a:r>
          </a:p>
          <a:p>
            <a:pPr lvl="1"/>
            <a:endParaRPr lang="en-US" dirty="0"/>
          </a:p>
        </p:txBody>
      </p:sp>
    </p:spTree>
    <p:extLst>
      <p:ext uri="{BB962C8B-B14F-4D97-AF65-F5344CB8AC3E}">
        <p14:creationId xmlns:p14="http://schemas.microsoft.com/office/powerpoint/2010/main" val="21464667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0783F-9529-E1D0-5181-3FBDB479014B}"/>
              </a:ext>
            </a:extLst>
          </p:cNvPr>
          <p:cNvSpPr>
            <a:spLocks noGrp="1"/>
          </p:cNvSpPr>
          <p:nvPr>
            <p:ph type="title"/>
          </p:nvPr>
        </p:nvSpPr>
        <p:spPr/>
        <p:txBody>
          <a:bodyPr/>
          <a:lstStyle/>
          <a:p>
            <a:r>
              <a:rPr lang="en-US" dirty="0"/>
              <a:t>Create your Amazon EKS cluster</a:t>
            </a:r>
          </a:p>
        </p:txBody>
      </p:sp>
      <p:sp>
        <p:nvSpPr>
          <p:cNvPr id="7" name="Text Placeholder 6">
            <a:extLst>
              <a:ext uri="{FF2B5EF4-FFF2-40B4-BE49-F238E27FC236}">
                <a16:creationId xmlns:a16="http://schemas.microsoft.com/office/drawing/2014/main" id="{161624EC-092E-1924-B397-46A36786AA02}"/>
              </a:ext>
            </a:extLst>
          </p:cNvPr>
          <p:cNvSpPr>
            <a:spLocks noGrp="1"/>
          </p:cNvSpPr>
          <p:nvPr>
            <p:ph type="body" sz="quarter" idx="11"/>
          </p:nvPr>
        </p:nvSpPr>
        <p:spPr/>
        <p:txBody>
          <a:bodyPr/>
          <a:lstStyle/>
          <a:p>
            <a:endParaRPr lang="en-US" dirty="0"/>
          </a:p>
        </p:txBody>
      </p:sp>
      <p:pic>
        <p:nvPicPr>
          <p:cNvPr id="8" name="Picture 7">
            <a:extLst>
              <a:ext uri="{FF2B5EF4-FFF2-40B4-BE49-F238E27FC236}">
                <a16:creationId xmlns:a16="http://schemas.microsoft.com/office/drawing/2014/main" id="{E955872F-E6DD-CDDB-9D76-5BC51D5BDC71}"/>
              </a:ext>
            </a:extLst>
          </p:cNvPr>
          <p:cNvPicPr>
            <a:picLocks noChangeAspect="1"/>
          </p:cNvPicPr>
          <p:nvPr/>
        </p:nvPicPr>
        <p:blipFill>
          <a:blip r:embed="rId2"/>
          <a:stretch>
            <a:fillRect/>
          </a:stretch>
        </p:blipFill>
        <p:spPr>
          <a:xfrm>
            <a:off x="835558" y="1231264"/>
            <a:ext cx="10295656" cy="3321485"/>
          </a:xfrm>
          <a:prstGeom prst="rect">
            <a:avLst/>
          </a:prstGeom>
        </p:spPr>
      </p:pic>
    </p:spTree>
    <p:extLst>
      <p:ext uri="{BB962C8B-B14F-4D97-AF65-F5344CB8AC3E}">
        <p14:creationId xmlns:p14="http://schemas.microsoft.com/office/powerpoint/2010/main" val="5517877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27A-1D17-7500-D17A-990B3F2F49FB}"/>
              </a:ext>
            </a:extLst>
          </p:cNvPr>
          <p:cNvSpPr>
            <a:spLocks noGrp="1"/>
          </p:cNvSpPr>
          <p:nvPr>
            <p:ph type="title"/>
          </p:nvPr>
        </p:nvSpPr>
        <p:spPr/>
        <p:txBody>
          <a:bodyPr/>
          <a:lstStyle/>
          <a:p>
            <a:r>
              <a:rPr lang="en-US" dirty="0"/>
              <a:t>Creating the Amazon EKS cluster role</a:t>
            </a:r>
          </a:p>
        </p:txBody>
      </p:sp>
      <p:sp>
        <p:nvSpPr>
          <p:cNvPr id="3" name="Text Placeholder 2">
            <a:extLst>
              <a:ext uri="{FF2B5EF4-FFF2-40B4-BE49-F238E27FC236}">
                <a16:creationId xmlns:a16="http://schemas.microsoft.com/office/drawing/2014/main" id="{9BA1D70E-6885-E6C6-DDDA-D8B6CBED84A1}"/>
              </a:ext>
            </a:extLst>
          </p:cNvPr>
          <p:cNvSpPr>
            <a:spLocks noGrp="1"/>
          </p:cNvSpPr>
          <p:nvPr>
            <p:ph type="body" sz="quarter" idx="11"/>
          </p:nvPr>
        </p:nvSpPr>
        <p:spPr/>
        <p:txBody>
          <a:bodyPr/>
          <a:lstStyle/>
          <a:p>
            <a:r>
              <a:rPr lang="en-GB" b="1" dirty="0"/>
              <a:t>To create your Amazon EKS cluster role in the IAM console</a:t>
            </a:r>
            <a:endParaRPr lang="en-GB" dirty="0"/>
          </a:p>
          <a:p>
            <a:pPr lvl="1"/>
            <a:r>
              <a:rPr lang="en-GB" dirty="0"/>
              <a:t>Open the IAM console at </a:t>
            </a:r>
            <a:r>
              <a:rPr lang="en-GB" dirty="0">
                <a:hlinkClick r:id="rId2"/>
              </a:rPr>
              <a:t>https://console.aws.amazon.com/iam/</a:t>
            </a:r>
            <a:r>
              <a:rPr lang="en-GB" dirty="0"/>
              <a:t>.</a:t>
            </a:r>
          </a:p>
          <a:p>
            <a:pPr lvl="1"/>
            <a:r>
              <a:rPr lang="en-GB" dirty="0"/>
              <a:t>Choose </a:t>
            </a:r>
            <a:r>
              <a:rPr lang="en-GB" b="1" dirty="0"/>
              <a:t>Roles</a:t>
            </a:r>
            <a:r>
              <a:rPr lang="en-GB" dirty="0"/>
              <a:t>, then </a:t>
            </a:r>
            <a:r>
              <a:rPr lang="en-GB" b="1" dirty="0"/>
              <a:t>Create role</a:t>
            </a:r>
            <a:r>
              <a:rPr lang="en-GB" dirty="0"/>
              <a:t>.</a:t>
            </a:r>
          </a:p>
          <a:p>
            <a:pPr lvl="1"/>
            <a:r>
              <a:rPr lang="en-GB" dirty="0"/>
              <a:t>Under </a:t>
            </a:r>
            <a:r>
              <a:rPr lang="en-GB" b="1" dirty="0"/>
              <a:t>Trusted entity type</a:t>
            </a:r>
            <a:r>
              <a:rPr lang="en-GB" dirty="0"/>
              <a:t>, select </a:t>
            </a:r>
            <a:r>
              <a:rPr lang="en-GB" b="1" dirty="0"/>
              <a:t>AWS service</a:t>
            </a:r>
            <a:r>
              <a:rPr lang="en-GB" dirty="0"/>
              <a:t>.</a:t>
            </a:r>
          </a:p>
          <a:p>
            <a:pPr lvl="1"/>
            <a:r>
              <a:rPr lang="en-GB" dirty="0"/>
              <a:t>From the </a:t>
            </a:r>
            <a:r>
              <a:rPr lang="en-GB" b="1" dirty="0"/>
              <a:t>Use cases for other AWS services</a:t>
            </a:r>
            <a:r>
              <a:rPr lang="en-GB" dirty="0"/>
              <a:t> dropdown list, choose </a:t>
            </a:r>
            <a:r>
              <a:rPr lang="en-GB" b="1" dirty="0"/>
              <a:t>EKS</a:t>
            </a:r>
            <a:r>
              <a:rPr lang="en-GB" dirty="0"/>
              <a:t>.</a:t>
            </a:r>
          </a:p>
          <a:p>
            <a:pPr lvl="1"/>
            <a:r>
              <a:rPr lang="en-GB" dirty="0"/>
              <a:t>Choose </a:t>
            </a:r>
            <a:r>
              <a:rPr lang="en-GB" b="1" dirty="0"/>
              <a:t>EKS - Cluster</a:t>
            </a:r>
            <a:r>
              <a:rPr lang="en-GB" dirty="0"/>
              <a:t> for your use case, and then choose </a:t>
            </a:r>
            <a:r>
              <a:rPr lang="en-GB" b="1" dirty="0"/>
              <a:t>Next</a:t>
            </a:r>
            <a:r>
              <a:rPr lang="en-GB" dirty="0"/>
              <a:t>.</a:t>
            </a:r>
          </a:p>
          <a:p>
            <a:pPr lvl="1"/>
            <a:r>
              <a:rPr lang="en-GB" dirty="0"/>
              <a:t>On the </a:t>
            </a:r>
            <a:r>
              <a:rPr lang="en-GB" b="1" dirty="0"/>
              <a:t>Add permissions</a:t>
            </a:r>
            <a:r>
              <a:rPr lang="en-GB" dirty="0"/>
              <a:t> tab, choose </a:t>
            </a:r>
            <a:r>
              <a:rPr lang="en-GB" b="1" dirty="0"/>
              <a:t>Next</a:t>
            </a:r>
            <a:r>
              <a:rPr lang="en-GB" dirty="0"/>
              <a:t>.</a:t>
            </a:r>
          </a:p>
          <a:p>
            <a:pPr lvl="1"/>
            <a:r>
              <a:rPr lang="en-GB" dirty="0"/>
              <a:t>For </a:t>
            </a:r>
            <a:r>
              <a:rPr lang="en-GB" b="1" dirty="0"/>
              <a:t>Role name</a:t>
            </a:r>
            <a:r>
              <a:rPr lang="en-GB" dirty="0"/>
              <a:t>, enter a unique name for your role, such as </a:t>
            </a:r>
            <a:r>
              <a:rPr lang="en-GB" dirty="0" err="1"/>
              <a:t>eksClusterRole</a:t>
            </a:r>
            <a:r>
              <a:rPr lang="en-GB" dirty="0"/>
              <a:t>.</a:t>
            </a:r>
          </a:p>
          <a:p>
            <a:pPr lvl="1"/>
            <a:r>
              <a:rPr lang="en-GB" dirty="0"/>
              <a:t>For </a:t>
            </a:r>
            <a:r>
              <a:rPr lang="en-GB" b="1" dirty="0"/>
              <a:t>Description</a:t>
            </a:r>
            <a:r>
              <a:rPr lang="en-GB" dirty="0"/>
              <a:t>, enter descriptive text such as Amazon EKS - Cluster role.</a:t>
            </a:r>
          </a:p>
          <a:p>
            <a:pPr lvl="1"/>
            <a:r>
              <a:rPr lang="en-GB" dirty="0"/>
              <a:t>Choose </a:t>
            </a:r>
            <a:r>
              <a:rPr lang="en-GB" b="1" dirty="0"/>
              <a:t>Create role</a:t>
            </a:r>
            <a:r>
              <a:rPr lang="en-GB" dirty="0"/>
              <a:t>.</a:t>
            </a:r>
          </a:p>
        </p:txBody>
      </p:sp>
    </p:spTree>
    <p:extLst>
      <p:ext uri="{BB962C8B-B14F-4D97-AF65-F5344CB8AC3E}">
        <p14:creationId xmlns:p14="http://schemas.microsoft.com/office/powerpoint/2010/main" val="2945259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CDE02-385F-07DD-3DB0-06D38DED55F9}"/>
              </a:ext>
            </a:extLst>
          </p:cNvPr>
          <p:cNvSpPr>
            <a:spLocks noGrp="1"/>
          </p:cNvSpPr>
          <p:nvPr>
            <p:ph type="title"/>
          </p:nvPr>
        </p:nvSpPr>
        <p:spPr>
          <a:xfrm>
            <a:off x="838200" y="405446"/>
            <a:ext cx="6054007" cy="538696"/>
          </a:xfrm>
        </p:spPr>
        <p:txBody>
          <a:bodyPr anchor="t">
            <a:normAutofit/>
          </a:bodyPr>
          <a:lstStyle/>
          <a:p>
            <a:r>
              <a:rPr lang="en-US" dirty="0"/>
              <a:t>Containers</a:t>
            </a:r>
          </a:p>
        </p:txBody>
      </p:sp>
      <p:sp>
        <p:nvSpPr>
          <p:cNvPr id="3" name="Text Placeholder 2">
            <a:extLst>
              <a:ext uri="{FF2B5EF4-FFF2-40B4-BE49-F238E27FC236}">
                <a16:creationId xmlns:a16="http://schemas.microsoft.com/office/drawing/2014/main" id="{F44DD060-0114-E630-D27F-38D02EB1DE07}"/>
              </a:ext>
            </a:extLst>
          </p:cNvPr>
          <p:cNvSpPr>
            <a:spLocks noGrp="1"/>
          </p:cNvSpPr>
          <p:nvPr>
            <p:ph type="body" sz="quarter" idx="11"/>
          </p:nvPr>
        </p:nvSpPr>
        <p:spPr>
          <a:xfrm>
            <a:off x="838405" y="1212987"/>
            <a:ext cx="6054008" cy="5058504"/>
          </a:xfrm>
        </p:spPr>
        <p:txBody>
          <a:bodyPr>
            <a:normAutofit/>
          </a:bodyPr>
          <a:lstStyle/>
          <a:p>
            <a:r>
              <a:rPr lang="en-GB" dirty="0"/>
              <a:t>Containers were popularized by Docker and enabled a revolution in the way in which developers package and deploy their applications</a:t>
            </a:r>
          </a:p>
          <a:p>
            <a:r>
              <a:rPr lang="en-GB" dirty="0"/>
              <a:t>Kubernetes is a </a:t>
            </a:r>
            <a:r>
              <a:rPr lang="en-GB" i="1" dirty="0"/>
              <a:t>container orchestrator</a:t>
            </a:r>
            <a:r>
              <a:rPr lang="en-GB" dirty="0"/>
              <a:t> to understand Kubernetes, it’s important to understand what we mean when we say </a:t>
            </a:r>
            <a:r>
              <a:rPr lang="en-GB" i="1" dirty="0"/>
              <a:t>container</a:t>
            </a:r>
          </a:p>
          <a:p>
            <a:r>
              <a:rPr lang="en-GB" dirty="0"/>
              <a:t>In reality, a container is made up of two different pieces, and a group of associated features. A container includes:</a:t>
            </a:r>
          </a:p>
          <a:p>
            <a:pPr lvl="1"/>
            <a:r>
              <a:rPr lang="en-GB" sz="1800" dirty="0"/>
              <a:t>A container image:</a:t>
            </a:r>
          </a:p>
          <a:p>
            <a:pPr lvl="1"/>
            <a:r>
              <a:rPr lang="en-GB" sz="1800" dirty="0"/>
              <a:t>A set of operating system concepts that isolates a running process or processes</a:t>
            </a:r>
          </a:p>
          <a:p>
            <a:r>
              <a:rPr lang="en-GB" dirty="0"/>
              <a:t>When we spin up a container, we don't need to bring up an entire OS; instead, it leverages the features of the Linux kernel on the host OS.</a:t>
            </a:r>
            <a:r>
              <a:rPr lang="en-GB" sz="2000" dirty="0"/>
              <a:t> </a:t>
            </a:r>
            <a:r>
              <a:rPr lang="en-GB" dirty="0"/>
              <a:t>Therefore, containers start up faster, function with less overhead, and require much less space compared to VMs</a:t>
            </a:r>
            <a:endParaRPr lang="en-US" dirty="0"/>
          </a:p>
        </p:txBody>
      </p:sp>
      <p:pic>
        <p:nvPicPr>
          <p:cNvPr id="4" name="Picture 3" descr="Graphical user interface, text&#10;&#10;Description automatically generated">
            <a:extLst>
              <a:ext uri="{FF2B5EF4-FFF2-40B4-BE49-F238E27FC236}">
                <a16:creationId xmlns:a16="http://schemas.microsoft.com/office/drawing/2014/main" id="{95AE184B-FB53-3097-8C2A-C7B423DB74A7}"/>
              </a:ext>
            </a:extLst>
          </p:cNvPr>
          <p:cNvPicPr>
            <a:picLocks noChangeAspect="1"/>
          </p:cNvPicPr>
          <p:nvPr/>
        </p:nvPicPr>
        <p:blipFill>
          <a:blip r:embed="rId3"/>
          <a:stretch>
            <a:fillRect/>
          </a:stretch>
        </p:blipFill>
        <p:spPr>
          <a:xfrm>
            <a:off x="7321255" y="2564253"/>
            <a:ext cx="4032340" cy="1925441"/>
          </a:xfrm>
          <a:prstGeom prst="rect">
            <a:avLst/>
          </a:prstGeom>
          <a:noFill/>
        </p:spPr>
      </p:pic>
    </p:spTree>
    <p:extLst>
      <p:ext uri="{BB962C8B-B14F-4D97-AF65-F5344CB8AC3E}">
        <p14:creationId xmlns:p14="http://schemas.microsoft.com/office/powerpoint/2010/main" val="40943974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8D928-693A-44D6-B44B-B7D8B65DE593}"/>
              </a:ext>
            </a:extLst>
          </p:cNvPr>
          <p:cNvSpPr>
            <a:spLocks noGrp="1"/>
          </p:cNvSpPr>
          <p:nvPr>
            <p:ph type="body" sz="quarter" idx="15"/>
          </p:nvPr>
        </p:nvSpPr>
        <p:spPr/>
        <p:txBody>
          <a:bodyPr/>
          <a:lstStyle/>
          <a:p>
            <a:r>
              <a:rPr lang="en-US"/>
              <a:t>Thank you</a:t>
            </a:r>
          </a:p>
        </p:txBody>
      </p:sp>
    </p:spTree>
    <p:extLst>
      <p:ext uri="{BB962C8B-B14F-4D97-AF65-F5344CB8AC3E}">
        <p14:creationId xmlns:p14="http://schemas.microsoft.com/office/powerpoint/2010/main" val="85460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B4F6C-CA4B-0819-294D-6EE4226E6ABD}"/>
              </a:ext>
            </a:extLst>
          </p:cNvPr>
          <p:cNvSpPr>
            <a:spLocks noGrp="1"/>
          </p:cNvSpPr>
          <p:nvPr>
            <p:ph type="title"/>
          </p:nvPr>
        </p:nvSpPr>
        <p:spPr/>
        <p:txBody>
          <a:bodyPr/>
          <a:lstStyle/>
          <a:p>
            <a:r>
              <a:rPr lang="en-US" dirty="0"/>
              <a:t>Container Image</a:t>
            </a:r>
          </a:p>
        </p:txBody>
      </p:sp>
      <p:sp>
        <p:nvSpPr>
          <p:cNvPr id="3" name="Text Placeholder 2">
            <a:extLst>
              <a:ext uri="{FF2B5EF4-FFF2-40B4-BE49-F238E27FC236}">
                <a16:creationId xmlns:a16="http://schemas.microsoft.com/office/drawing/2014/main" id="{1C9EBE15-63CD-302A-EDB4-182A1E7E4E77}"/>
              </a:ext>
            </a:extLst>
          </p:cNvPr>
          <p:cNvSpPr>
            <a:spLocks noGrp="1"/>
          </p:cNvSpPr>
          <p:nvPr>
            <p:ph type="body" sz="quarter" idx="11"/>
          </p:nvPr>
        </p:nvSpPr>
        <p:spPr>
          <a:xfrm>
            <a:off x="838404" y="1212987"/>
            <a:ext cx="10293016" cy="5132395"/>
          </a:xfrm>
        </p:spPr>
        <p:txBody>
          <a:bodyPr>
            <a:normAutofit/>
          </a:bodyPr>
          <a:lstStyle/>
          <a:p>
            <a:r>
              <a:rPr lang="en-GB" dirty="0"/>
              <a:t>The </a:t>
            </a:r>
            <a:r>
              <a:rPr lang="en-GB" i="1" dirty="0"/>
              <a:t>container image</a:t>
            </a:r>
            <a:r>
              <a:rPr lang="en-GB" dirty="0"/>
              <a:t> contains the application runtime, which consists of binaries, libraries, and other data needed to run the container.</a:t>
            </a:r>
          </a:p>
          <a:p>
            <a:pPr lvl="1"/>
            <a:r>
              <a:rPr lang="en-GB" dirty="0"/>
              <a:t>Developer can package up their application as a container image on their development laptop.</a:t>
            </a:r>
          </a:p>
          <a:p>
            <a:pPr lvl="1"/>
            <a:r>
              <a:rPr lang="en-GB" dirty="0"/>
              <a:t>When that image is deployed and run in a different setting, the container will behave exactly as it did on the developer’s laptop.</a:t>
            </a:r>
          </a:p>
          <a:p>
            <a:r>
              <a:rPr lang="en-GB" dirty="0"/>
              <a:t>This portability and consistent execution in a variety of environments are among the primary values of container images.</a:t>
            </a:r>
          </a:p>
          <a:p>
            <a:r>
              <a:rPr lang="en-GB" dirty="0"/>
              <a:t> When a container image is run, it is also executed using namespaces in the operating system</a:t>
            </a:r>
          </a:p>
          <a:p>
            <a:pPr lvl="1"/>
            <a:r>
              <a:rPr lang="en-GB" dirty="0"/>
              <a:t>These namespaces contain the process and provide </a:t>
            </a:r>
            <a:r>
              <a:rPr lang="en-GB" b="1" dirty="0"/>
              <a:t>isolation</a:t>
            </a:r>
            <a:r>
              <a:rPr lang="en-GB" dirty="0"/>
              <a:t> for it and its peers from other things running on the machine</a:t>
            </a:r>
          </a:p>
          <a:p>
            <a:pPr lvl="1"/>
            <a:r>
              <a:rPr lang="en-GB" dirty="0"/>
              <a:t>Each container has its own network and PID namespaces</a:t>
            </a:r>
          </a:p>
          <a:p>
            <a:pPr lvl="1"/>
            <a:r>
              <a:rPr lang="en-GB" dirty="0"/>
              <a:t>There are many other namespaces within the kernel that </a:t>
            </a:r>
            <a:r>
              <a:rPr lang="en-GB" b="1" dirty="0"/>
              <a:t>separate</a:t>
            </a:r>
            <a:r>
              <a:rPr lang="en-GB" dirty="0"/>
              <a:t> various running containers from each other</a:t>
            </a:r>
          </a:p>
          <a:p>
            <a:pPr lvl="1"/>
            <a:r>
              <a:rPr lang="en-GB" b="1" dirty="0"/>
              <a:t>Control groups (</a:t>
            </a:r>
            <a:r>
              <a:rPr lang="en-GB" b="1" dirty="0" err="1"/>
              <a:t>cgroups</a:t>
            </a:r>
            <a:r>
              <a:rPr lang="en-GB" b="1" dirty="0"/>
              <a:t>)</a:t>
            </a:r>
            <a:r>
              <a:rPr lang="en-GB" dirty="0"/>
              <a:t> allow the isolation of resource usage, like memory or CPU</a:t>
            </a:r>
          </a:p>
          <a:p>
            <a:r>
              <a:rPr lang="en-GB" dirty="0"/>
              <a:t>Standard operating system security features, like </a:t>
            </a:r>
            <a:r>
              <a:rPr lang="en-GB" b="1" dirty="0" err="1"/>
              <a:t>SELinux</a:t>
            </a:r>
            <a:r>
              <a:rPr lang="en-GB" dirty="0"/>
              <a:t> or </a:t>
            </a:r>
            <a:r>
              <a:rPr lang="en-GB" b="1" dirty="0" err="1"/>
              <a:t>AppArmor</a:t>
            </a:r>
            <a:r>
              <a:rPr lang="en-GB" dirty="0"/>
              <a:t>, can also be used with running containers</a:t>
            </a:r>
          </a:p>
          <a:p>
            <a:r>
              <a:rPr lang="en-GB" dirty="0"/>
              <a:t>The image format has been standardized through the </a:t>
            </a:r>
            <a:r>
              <a:rPr lang="en-GB" dirty="0">
                <a:hlinkClick r:id="rId2"/>
              </a:rPr>
              <a:t>Open Container Initiative (OCI)</a:t>
            </a:r>
            <a:r>
              <a:rPr lang="en-GB" dirty="0"/>
              <a:t> standard</a:t>
            </a:r>
            <a:endParaRPr lang="en-US" dirty="0"/>
          </a:p>
        </p:txBody>
      </p:sp>
    </p:spTree>
    <p:extLst>
      <p:ext uri="{BB962C8B-B14F-4D97-AF65-F5344CB8AC3E}">
        <p14:creationId xmlns:p14="http://schemas.microsoft.com/office/powerpoint/2010/main" val="1745445530"/>
      </p:ext>
    </p:extLst>
  </p:cSld>
  <p:clrMapOvr>
    <a:masterClrMapping/>
  </p:clrMapOvr>
</p:sld>
</file>

<file path=ppt/theme/theme1.xml><?xml version="1.0" encoding="utf-8"?>
<a:theme xmlns:a="http://schemas.openxmlformats.org/drawingml/2006/main" name="NTG">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ashTech-Powerpoint Template.potx" id="{8528D3B1-90F0-4E80-B5D3-7E4ED9D8E197}" vid="{7A2CF91B-A190-4960-B284-3D7041832F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9ED3CD6D966B46B07A514663589B2D" ma:contentTypeVersion="4" ma:contentTypeDescription="Create a new document." ma:contentTypeScope="" ma:versionID="43816d4152d960e01263d0f3079f812e">
  <xsd:schema xmlns:xsd="http://www.w3.org/2001/XMLSchema" xmlns:xs="http://www.w3.org/2001/XMLSchema" xmlns:p="http://schemas.microsoft.com/office/2006/metadata/properties" xmlns:ns2="a303498c-e7d6-4b65-84d9-c7f792967138" targetNamespace="http://schemas.microsoft.com/office/2006/metadata/properties" ma:root="true" ma:fieldsID="ac6a1194e98946f5c5b43c088532509c" ns2:_="">
    <xsd:import namespace="a303498c-e7d6-4b65-84d9-c7f7929671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3498c-e7d6-4b65-84d9-c7f792967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A66C3307-F054-4959-9144-4D96D0E24931}">
  <ds:schemaRefs>
    <ds:schemaRef ds:uri="http://www.w3.org/XML/1998/namespace"/>
    <ds:schemaRef ds:uri="http://purl.org/dc/dcmitype/"/>
    <ds:schemaRef ds:uri="a303498c-e7d6-4b65-84d9-c7f792967138"/>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ECB7E7A8-E461-4F03-A9E6-62979C936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3498c-e7d6-4b65-84d9-c7f7929671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NTG</Template>
  <TotalTime>2205</TotalTime>
  <Words>8130</Words>
  <Application>Microsoft Macintosh PowerPoint</Application>
  <PresentationFormat>Widescreen</PresentationFormat>
  <Paragraphs>608</Paragraphs>
  <Slides>80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Noto serif</vt:lpstr>
      <vt:lpstr>Noto serif</vt:lpstr>
      <vt:lpstr>Poppins</vt:lpstr>
      <vt:lpstr>Wingdings</vt:lpstr>
      <vt:lpstr>NTG</vt:lpstr>
      <vt:lpstr>Kubernetes Fundamental</vt:lpstr>
      <vt:lpstr>PowerPoint Presentation</vt:lpstr>
      <vt:lpstr>PowerPoint Presentation</vt:lpstr>
      <vt:lpstr>PowerPoint Presentation</vt:lpstr>
      <vt:lpstr>Virtual Machines</vt:lpstr>
      <vt:lpstr>Virtual Machines (2)</vt:lpstr>
      <vt:lpstr>PowerPoint Presentation</vt:lpstr>
      <vt:lpstr>Containers</vt:lpstr>
      <vt:lpstr>Container Image</vt:lpstr>
      <vt:lpstr>PowerPoint Presentation</vt:lpstr>
      <vt:lpstr>Container Orchestration</vt:lpstr>
      <vt:lpstr>Container Orchestration (2)</vt:lpstr>
      <vt:lpstr>PowerPoint Presentation</vt:lpstr>
      <vt:lpstr>Namespace</vt:lpstr>
      <vt:lpstr>Cgroups</vt:lpstr>
      <vt:lpstr>Containerization: The Mindset Change</vt:lpstr>
      <vt:lpstr>PowerPoint Presentation</vt:lpstr>
      <vt:lpstr>Focusing</vt:lpstr>
      <vt:lpstr>Container Interactions</vt:lpstr>
      <vt:lpstr>Network and Storage</vt:lpstr>
      <vt:lpstr>Resource Management and Scheduling</vt:lpstr>
      <vt:lpstr>Failover and Recovery</vt:lpstr>
      <vt:lpstr>Scalability</vt:lpstr>
      <vt:lpstr>Service Exposure</vt:lpstr>
      <vt:lpstr>Delivery Pipeline</vt:lpstr>
      <vt:lpstr>Orchestrator: Putting All the Things Together</vt:lpstr>
      <vt:lpstr>PowerPoint Presentation</vt:lpstr>
      <vt:lpstr>PowerPoint Presentation</vt:lpstr>
      <vt:lpstr>Welcome to the Kubernetes World</vt:lpstr>
      <vt:lpstr>Well-known features of Kubernetes</vt:lpstr>
      <vt:lpstr>Well-known features of Kubernetes (2)</vt:lpstr>
      <vt:lpstr>Kubernetes provide different extension mechanics</vt:lpstr>
      <vt:lpstr>Kubernetes provide different extension mechanics (2)</vt:lpstr>
      <vt:lpstr>PowerPoint Presentation</vt:lpstr>
      <vt:lpstr>PowerPoint Presentation</vt:lpstr>
      <vt:lpstr>Setting up K8s</vt:lpstr>
      <vt:lpstr>Docker Desktop</vt:lpstr>
      <vt:lpstr>PowerPoint Presentation</vt:lpstr>
      <vt:lpstr>Use the kubectl command </vt:lpstr>
      <vt:lpstr>PowerPoint Presentation</vt:lpstr>
      <vt:lpstr>Kubernetes Components</vt:lpstr>
      <vt:lpstr>PowerPoint Presentation</vt:lpstr>
      <vt:lpstr>Control Plane Components</vt:lpstr>
      <vt:lpstr>Control Plane Components (2)</vt:lpstr>
      <vt:lpstr>Control Plane Components (3)</vt:lpstr>
      <vt:lpstr>Node Components</vt:lpstr>
      <vt:lpstr>Addons</vt:lpstr>
      <vt:lpstr>PowerPoint Presentation</vt:lpstr>
      <vt:lpstr>PowerPoint Presentation</vt:lpstr>
      <vt:lpstr>Container Network Interface</vt:lpstr>
      <vt:lpstr>PowerPoint Presentation</vt:lpstr>
      <vt:lpstr>Create A Cluster</vt:lpstr>
      <vt:lpstr>Deploy an App</vt:lpstr>
      <vt:lpstr>Deploy an App (2)</vt:lpstr>
      <vt:lpstr>Deploy an App (3)</vt:lpstr>
      <vt:lpstr>Explore Your App</vt:lpstr>
      <vt:lpstr>Explore Your App (2)</vt:lpstr>
      <vt:lpstr>Explore Your App (3)</vt:lpstr>
      <vt:lpstr>Explore Your App (4)</vt:lpstr>
      <vt:lpstr>Explore Your App (5)</vt:lpstr>
      <vt:lpstr>Expose Your App Publicly</vt:lpstr>
      <vt:lpstr>Expose Your App Publicly (2)</vt:lpstr>
      <vt:lpstr>Expose Your App Publicly (3)</vt:lpstr>
      <vt:lpstr>Expose Your App Publicly (4)</vt:lpstr>
      <vt:lpstr>Expose Your App Publicly (5)</vt:lpstr>
      <vt:lpstr>Scale Your App</vt:lpstr>
      <vt:lpstr>Scale Your App (2)</vt:lpstr>
      <vt:lpstr>Update Your App</vt:lpstr>
      <vt:lpstr>Update Your App (2)</vt:lpstr>
      <vt:lpstr>Update Your App (2)</vt:lpstr>
      <vt:lpstr>Update Your App (2)</vt:lpstr>
      <vt:lpstr>PowerPoint Presentation</vt:lpstr>
      <vt:lpstr>PowerPoint Presentation</vt:lpstr>
      <vt:lpstr>How it works</vt:lpstr>
      <vt:lpstr>Why use Amazon EKS?</vt:lpstr>
      <vt:lpstr>PowerPoint Presentation</vt:lpstr>
      <vt:lpstr>Getting started with Amazon EKS</vt:lpstr>
      <vt:lpstr>Create your Amazon EKS cluster</vt:lpstr>
      <vt:lpstr>Creating the Amazon EKS cluster role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Minh Tran</dc:creator>
  <cp:lastModifiedBy>Minh Tran</cp:lastModifiedBy>
  <cp:revision>484</cp:revision>
  <dcterms:created xsi:type="dcterms:W3CDTF">2022-06-17T11:21:34Z</dcterms:created>
  <dcterms:modified xsi:type="dcterms:W3CDTF">2022-06-23T09:11:26Z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0x010100409ED3CD6D966B46B07A514663589B2D</vt:lpwstr>
  </property>
  <property fmtid="{D5CDD505-2E9C-101B-9397-08002B2CF9AE}" pid="3" name="Order">
    <vt:r8>2154200</vt:r8>
  </property>
  <property fmtid="{D5CDD505-2E9C-101B-9397-08002B2CF9AE}" pid="4" name="ComplianceAssetId">
    <vt:lpwstr/>
  </property>
</Properties>
</file>